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70" r:id="rId3"/>
    <p:sldId id="289" r:id="rId4"/>
    <p:sldId id="275" r:id="rId5"/>
    <p:sldId id="294" r:id="rId6"/>
    <p:sldId id="290" r:id="rId7"/>
    <p:sldId id="291" r:id="rId8"/>
    <p:sldId id="292" r:id="rId9"/>
    <p:sldId id="293" r:id="rId10"/>
    <p:sldId id="298" r:id="rId11"/>
    <p:sldId id="299" r:id="rId12"/>
    <p:sldId id="276" r:id="rId13"/>
    <p:sldId id="277" r:id="rId14"/>
    <p:sldId id="278" r:id="rId15"/>
    <p:sldId id="295" r:id="rId16"/>
    <p:sldId id="279" r:id="rId17"/>
    <p:sldId id="296" r:id="rId18"/>
    <p:sldId id="280" r:id="rId19"/>
    <p:sldId id="297" r:id="rId20"/>
    <p:sldId id="281" r:id="rId21"/>
    <p:sldId id="257" r:id="rId22"/>
    <p:sldId id="258" r:id="rId23"/>
    <p:sldId id="259" r:id="rId24"/>
    <p:sldId id="260" r:id="rId25"/>
    <p:sldId id="261" r:id="rId26"/>
    <p:sldId id="262" r:id="rId27"/>
    <p:sldId id="264" r:id="rId28"/>
    <p:sldId id="265" r:id="rId29"/>
    <p:sldId id="266" r:id="rId30"/>
    <p:sldId id="267" r:id="rId31"/>
    <p:sldId id="263" r:id="rId32"/>
    <p:sldId id="268" r:id="rId33"/>
    <p:sldId id="269" r:id="rId34"/>
    <p:sldId id="271" r:id="rId35"/>
    <p:sldId id="273" r:id="rId36"/>
    <p:sldId id="272" r:id="rId37"/>
    <p:sldId id="274" r:id="rId38"/>
    <p:sldId id="282" r:id="rId39"/>
    <p:sldId id="283" r:id="rId40"/>
    <p:sldId id="284" r:id="rId41"/>
    <p:sldId id="287" r:id="rId42"/>
    <p:sldId id="285" r:id="rId43"/>
    <p:sldId id="28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015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3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AF9C0-F929-4E87-BDFB-A41AE9517FE2}" type="datetimeFigureOut">
              <a:rPr lang="el-GR" smtClean="0"/>
              <a:pPr/>
              <a:t>14/9/2018</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326CD-E798-4E64-86E4-ADEBFAC89D55}" type="slidenum">
              <a:rPr lang="el-GR" smtClean="0"/>
              <a:pPr/>
              <a:t>‹#›</a:t>
            </a:fld>
            <a:endParaRPr lang="el-GR"/>
          </a:p>
        </p:txBody>
      </p:sp>
    </p:spTree>
    <p:extLst>
      <p:ext uri="{BB962C8B-B14F-4D97-AF65-F5344CB8AC3E}">
        <p14:creationId xmlns:p14="http://schemas.microsoft.com/office/powerpoint/2010/main" xmlns="" val="358576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6D326CD-E798-4E64-86E4-ADEBFAC89D55}" type="slidenum">
              <a:rPr lang="el-GR" smtClean="0"/>
              <a:pPr/>
              <a:t>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341A66-0305-40E8-ABD0-5732E5B36587}"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5748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932C07-E78A-4E59-AA38-BE450971FC2F}" type="datetime1">
              <a:rPr lang="el-GR" smtClean="0"/>
              <a:pPr/>
              <a:t>14/9/2018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21180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016A6F9-9210-437F-B28A-14B0A40987D6}"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18440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02A3A2C-CC98-41FD-8385-EE1D3E7433D8}"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2792629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8CEFAE-7CA0-4B28-BAEB-12643CF611DF}"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7797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9E06DC-32ED-4EE4-910E-27078E182986}" type="datetime1">
              <a:rPr lang="el-GR" smtClean="0"/>
              <a:pPr/>
              <a:t>14/9/2018</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3977931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343F6B-9655-4228-A4FF-CFA48EA47D27}" type="datetime1">
              <a:rPr lang="el-GR" smtClean="0"/>
              <a:pPr/>
              <a:t>14/9/2018</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302822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0F3298-FDB3-439F-9919-E787FD4244BA}"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4135499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53B67A-50AC-4BCA-84F4-4CFEC8F46F25}"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32504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73B71C6-5AD6-431E-B942-B4E478F2B9CA}"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347535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DE9AA9-5826-47A1-A832-A37352FBDFCA}" type="datetime1">
              <a:rPr lang="el-GR" smtClean="0"/>
              <a:pPr/>
              <a:t>14/9/2018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45587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CAABF9-A732-4E31-8239-74F90E78DB2B}" type="datetime1">
              <a:rPr lang="el-GR" smtClean="0"/>
              <a:pPr/>
              <a:t>14/9/2018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11778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9A5E51-A788-4EFB-9477-CAD1F5230CEB}" type="datetime1">
              <a:rPr lang="el-GR" smtClean="0"/>
              <a:pPr/>
              <a:t>14/9/2018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56525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75512DA-42F6-4738-976C-823A8CA9D89D}" type="datetime1">
              <a:rPr lang="el-GR" smtClean="0"/>
              <a:pPr/>
              <a:t>14/9/2018</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370157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BC62BAE-01D3-40A0-B7FD-17A5B03CB168}" type="datetime1">
              <a:rPr lang="el-GR" smtClean="0"/>
              <a:pPr/>
              <a:t>14/9/2018</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91722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8F2C13E-EB1A-4970-8447-FAD6DB1E7A6C}" type="datetime1">
              <a:rPr lang="el-GR" smtClean="0"/>
              <a:pPr/>
              <a:t>14/9/2018</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861868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B2FF4F-0542-4105-898F-18C64682C382}" type="datetime1">
              <a:rPr lang="el-GR" smtClean="0"/>
              <a:pPr/>
              <a:t>14/9/2018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326003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C63ABA0-D0FB-4905-9485-75EA339D243E}" type="datetime1">
              <a:rPr lang="el-GR" smtClean="0"/>
              <a:pPr/>
              <a:t>14/9/2018</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A1295A-870F-48B6-A830-BD0DBBD9B62E}" type="slidenum">
              <a:rPr lang="el-GR" smtClean="0"/>
              <a:pPr/>
              <a:t>‹#›</a:t>
            </a:fld>
            <a:endParaRPr lang="el-GR"/>
          </a:p>
        </p:txBody>
      </p:sp>
    </p:spTree>
    <p:extLst>
      <p:ext uri="{BB962C8B-B14F-4D97-AF65-F5344CB8AC3E}">
        <p14:creationId xmlns:p14="http://schemas.microsoft.com/office/powerpoint/2010/main" xmlns="" val="25338293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3A68B-21B0-42B4-9818-2AB581C87ABE}"/>
              </a:ext>
            </a:extLst>
          </p:cNvPr>
          <p:cNvSpPr>
            <a:spLocks noGrp="1"/>
          </p:cNvSpPr>
          <p:nvPr>
            <p:ph type="ctrTitle"/>
          </p:nvPr>
        </p:nvSpPr>
        <p:spPr>
          <a:xfrm>
            <a:off x="1154954" y="392724"/>
            <a:ext cx="9747507" cy="3350846"/>
          </a:xfrm>
        </p:spPr>
        <p:txBody>
          <a:bodyPr/>
          <a:lstStyle/>
          <a:p>
            <a:r>
              <a:rPr lang="en-US" dirty="0"/>
              <a:t>Corinth Rift Seismicity and Applications</a:t>
            </a:r>
            <a:endParaRPr lang="el-GR" dirty="0"/>
          </a:p>
        </p:txBody>
      </p:sp>
      <p:sp>
        <p:nvSpPr>
          <p:cNvPr id="3" name="Subtitle 2">
            <a:extLst>
              <a:ext uri="{FF2B5EF4-FFF2-40B4-BE49-F238E27FC236}">
                <a16:creationId xmlns:a16="http://schemas.microsoft.com/office/drawing/2014/main" xmlns="" id="{FDFCD46D-B954-4A98-89CE-2D53ADEF1CB4}"/>
              </a:ext>
            </a:extLst>
          </p:cNvPr>
          <p:cNvSpPr>
            <a:spLocks noGrp="1"/>
          </p:cNvSpPr>
          <p:nvPr>
            <p:ph type="subTitle" idx="1"/>
          </p:nvPr>
        </p:nvSpPr>
        <p:spPr>
          <a:xfrm>
            <a:off x="1154955" y="3753565"/>
            <a:ext cx="9544307" cy="1607788"/>
          </a:xfrm>
        </p:spPr>
        <p:txBody>
          <a:bodyPr>
            <a:normAutofit fontScale="77500" lnSpcReduction="20000"/>
          </a:bodyPr>
          <a:lstStyle/>
          <a:p>
            <a:r>
              <a:rPr lang="en-US" dirty="0"/>
              <a:t>Dr. George Kaviris</a:t>
            </a:r>
          </a:p>
          <a:p>
            <a:r>
              <a:rPr lang="en-US" dirty="0"/>
              <a:t>Assistant professor</a:t>
            </a:r>
            <a:r>
              <a:rPr lang="el-GR" dirty="0"/>
              <a:t> </a:t>
            </a:r>
            <a:r>
              <a:rPr lang="en-US" dirty="0"/>
              <a:t>of seismology – seismic anisotropy</a:t>
            </a:r>
          </a:p>
          <a:p>
            <a:r>
              <a:rPr lang="en-US" dirty="0"/>
              <a:t>section of geophysics and </a:t>
            </a:r>
            <a:r>
              <a:rPr lang="en-US" dirty="0" err="1"/>
              <a:t>geothermics</a:t>
            </a:r>
            <a:endParaRPr lang="el-GR" dirty="0"/>
          </a:p>
          <a:p>
            <a:r>
              <a:rPr lang="en-US" dirty="0"/>
              <a:t>department of geology and Geoenvironment</a:t>
            </a:r>
            <a:endParaRPr lang="el-GR" dirty="0"/>
          </a:p>
          <a:p>
            <a:r>
              <a:rPr lang="en-US" dirty="0"/>
              <a:t>national and Kapodistrian university of </a:t>
            </a:r>
            <a:r>
              <a:rPr lang="en-US" dirty="0" err="1"/>
              <a:t>athens</a:t>
            </a:r>
            <a:endParaRPr lang="el-GR" dirty="0"/>
          </a:p>
        </p:txBody>
      </p:sp>
      <p:sp>
        <p:nvSpPr>
          <p:cNvPr id="4" name="Slide Number Placeholder 3">
            <a:extLst>
              <a:ext uri="{FF2B5EF4-FFF2-40B4-BE49-F238E27FC236}">
                <a16:creationId xmlns:a16="http://schemas.microsoft.com/office/drawing/2014/main" xmlns="" id="{3DC740E3-4C26-482F-86CF-DC7022F7CDD1}"/>
              </a:ext>
            </a:extLst>
          </p:cNvPr>
          <p:cNvSpPr>
            <a:spLocks noGrp="1"/>
          </p:cNvSpPr>
          <p:nvPr>
            <p:ph type="sldNum" sz="quarter" idx="12"/>
          </p:nvPr>
        </p:nvSpPr>
        <p:spPr/>
        <p:txBody>
          <a:bodyPr/>
          <a:lstStyle/>
          <a:p>
            <a:fld id="{1AA1295A-870F-48B6-A830-BD0DBBD9B62E}" type="slidenum">
              <a:rPr lang="el-GR" smtClean="0"/>
              <a:pPr/>
              <a:t>1</a:t>
            </a:fld>
            <a:endParaRPr lang="el-GR"/>
          </a:p>
        </p:txBody>
      </p:sp>
      <p:pic>
        <p:nvPicPr>
          <p:cNvPr id="5" name="56 - Εικόνα" descr="C:\projects\crl\cyan-left-eng-1.jpg">
            <a:extLst>
              <a:ext uri="{FF2B5EF4-FFF2-40B4-BE49-F238E27FC236}">
                <a16:creationId xmlns:a16="http://schemas.microsoft.com/office/drawing/2014/main" xmlns="" id="{B7F2F668-63D5-4BF3-91E7-BB0EB8AE3BEF}"/>
              </a:ext>
            </a:extLst>
          </p:cNvPr>
          <p:cNvPicPr>
            <a:picLocks noChangeAspect="1"/>
          </p:cNvPicPr>
          <p:nvPr/>
        </p:nvPicPr>
        <p:blipFill>
          <a:blip r:embed="rId3" cstate="print"/>
          <a:srcRect r="4659"/>
          <a:stretch>
            <a:fillRect/>
          </a:stretch>
        </p:blipFill>
        <p:spPr bwMode="auto">
          <a:xfrm>
            <a:off x="107462" y="99421"/>
            <a:ext cx="4460024" cy="1348379"/>
          </a:xfrm>
          <a:prstGeom prst="rect">
            <a:avLst/>
          </a:prstGeom>
          <a:noFill/>
          <a:ln w="9525">
            <a:noFill/>
            <a:miter lim="800000"/>
            <a:headEnd/>
            <a:tailEnd/>
          </a:ln>
        </p:spPr>
      </p:pic>
      <p:sp>
        <p:nvSpPr>
          <p:cNvPr id="8" name="Ορθογώνιο 7">
            <a:extLst>
              <a:ext uri="{FF2B5EF4-FFF2-40B4-BE49-F238E27FC236}">
                <a16:creationId xmlns:a16="http://schemas.microsoft.com/office/drawing/2014/main" xmlns="" id="{C97A1CA6-0CDC-4076-8FAB-403F3AFB0110}"/>
              </a:ext>
            </a:extLst>
          </p:cNvPr>
          <p:cNvSpPr/>
          <p:nvPr/>
        </p:nvSpPr>
        <p:spPr>
          <a:xfrm>
            <a:off x="148107" y="6389247"/>
            <a:ext cx="4815742" cy="369332"/>
          </a:xfrm>
          <a:prstGeom prst="rect">
            <a:avLst/>
          </a:prstGeom>
        </p:spPr>
        <p:txBody>
          <a:bodyPr wrap="none">
            <a:spAutoFit/>
          </a:bodyPr>
          <a:lstStyle/>
          <a:p>
            <a:r>
              <a:rPr lang="en-GB" dirty="0"/>
              <a:t>CRL School 2018, </a:t>
            </a:r>
            <a:r>
              <a:rPr lang="en-US" dirty="0"/>
              <a:t>21-25 September 2018</a:t>
            </a:r>
            <a:r>
              <a:rPr lang="en-GB" dirty="0"/>
              <a:t> </a:t>
            </a:r>
            <a:endParaRPr lang="el-GR" dirty="0"/>
          </a:p>
        </p:txBody>
      </p:sp>
    </p:spTree>
    <p:extLst>
      <p:ext uri="{BB962C8B-B14F-4D97-AF65-F5344CB8AC3E}">
        <p14:creationId xmlns:p14="http://schemas.microsoft.com/office/powerpoint/2010/main" xmlns="" val="1615963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C1763D-1536-46A0-8202-A85D010F7DDB}"/>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9976EEDD-0F15-4559-A780-C5E91C286C15}"/>
              </a:ext>
            </a:extLst>
          </p:cNvPr>
          <p:cNvSpPr>
            <a:spLocks noGrp="1"/>
          </p:cNvSpPr>
          <p:nvPr>
            <p:ph idx="1"/>
          </p:nvPr>
        </p:nvSpPr>
        <p:spPr>
          <a:xfrm>
            <a:off x="1103312" y="2052918"/>
            <a:ext cx="10502534" cy="4195481"/>
          </a:xfrm>
        </p:spPr>
        <p:txBody>
          <a:bodyPr>
            <a:normAutofit fontScale="85000" lnSpcReduction="10000"/>
          </a:bodyPr>
          <a:lstStyle/>
          <a:p>
            <a:pPr algn="just"/>
            <a:r>
              <a:rPr lang="en-US" dirty="0"/>
              <a:t>How to draw a focal mechanism having </a:t>
            </a:r>
            <a:r>
              <a:rPr lang="el-GR" dirty="0"/>
              <a:t>φ, δ </a:t>
            </a:r>
            <a:r>
              <a:rPr lang="en-US" dirty="0"/>
              <a:t>and </a:t>
            </a:r>
            <a:r>
              <a:rPr lang="el-GR" dirty="0"/>
              <a:t>λ</a:t>
            </a:r>
          </a:p>
          <a:p>
            <a:pPr marL="857250" lvl="1" indent="-457200" algn="just">
              <a:buFont typeface="+mj-lt"/>
              <a:buAutoNum type="arabicPeriod"/>
            </a:pPr>
            <a:r>
              <a:rPr lang="en-US" dirty="0"/>
              <a:t>On the periphery of the circle, measure clockwise from the north </a:t>
            </a:r>
            <a:r>
              <a:rPr lang="el-GR" dirty="0"/>
              <a:t>φ </a:t>
            </a:r>
            <a:r>
              <a:rPr lang="en-US" dirty="0"/>
              <a:t>degrees and mark the point</a:t>
            </a:r>
          </a:p>
          <a:p>
            <a:pPr marL="857250" lvl="1" indent="-457200" algn="just">
              <a:buFont typeface="+mj-lt"/>
              <a:buAutoNum type="arabicPeriod"/>
            </a:pPr>
            <a:r>
              <a:rPr lang="en-US" dirty="0"/>
              <a:t>Rotate the overlaid paper counterclockwise until the marked point reaches the north</a:t>
            </a:r>
          </a:p>
          <a:p>
            <a:pPr marL="857250" lvl="1" indent="-457200" algn="just">
              <a:buFont typeface="+mj-lt"/>
              <a:buAutoNum type="arabicPeriod"/>
            </a:pPr>
            <a:r>
              <a:rPr lang="en-US" dirty="0"/>
              <a:t>On the equator, measure from the east towards the focus </a:t>
            </a:r>
            <a:r>
              <a:rPr lang="el-GR" dirty="0"/>
              <a:t>δ </a:t>
            </a:r>
            <a:r>
              <a:rPr lang="en-US" dirty="0"/>
              <a:t>degrees and mark the point</a:t>
            </a:r>
          </a:p>
          <a:p>
            <a:pPr marL="857250" lvl="1" indent="-457200" algn="just">
              <a:buFont typeface="+mj-lt"/>
              <a:buAutoNum type="arabicPeriod"/>
            </a:pPr>
            <a:r>
              <a:rPr lang="en-US" dirty="0"/>
              <a:t>Draw the meridian that passes from the latter point. For the current exercise this is assumed to be the fault plane (FP).</a:t>
            </a:r>
          </a:p>
          <a:p>
            <a:pPr marL="857250" lvl="1" indent="-457200" algn="just">
              <a:buFont typeface="+mj-lt"/>
              <a:buAutoNum type="arabicPeriod"/>
            </a:pPr>
            <a:r>
              <a:rPr lang="en-US" dirty="0"/>
              <a:t>On the FP, measure </a:t>
            </a:r>
            <a:r>
              <a:rPr lang="el-GR" dirty="0"/>
              <a:t>λ </a:t>
            </a:r>
            <a:r>
              <a:rPr lang="en-US" dirty="0"/>
              <a:t>degrees from the north to the south (since the faulting is normal). This point is the C axis.</a:t>
            </a:r>
          </a:p>
          <a:p>
            <a:pPr marL="857250" lvl="1" indent="-457200" algn="just">
              <a:buFont typeface="+mj-lt"/>
              <a:buAutoNum type="arabicPeriod"/>
            </a:pPr>
            <a:r>
              <a:rPr lang="en-US" dirty="0"/>
              <a:t>On the equator, measure 90</a:t>
            </a:r>
            <a:r>
              <a:rPr lang="el-GR" dirty="0"/>
              <a:t>°</a:t>
            </a:r>
            <a:r>
              <a:rPr lang="en-US" dirty="0"/>
              <a:t> towards the focus. This point is the pole of the FP, i.e. the A axis.</a:t>
            </a:r>
          </a:p>
          <a:p>
            <a:pPr marL="857250" lvl="1" indent="-457200" algn="just">
              <a:buFont typeface="+mj-lt"/>
              <a:buAutoNum type="arabicPeriod"/>
            </a:pPr>
            <a:r>
              <a:rPr lang="en-US" dirty="0"/>
              <a:t>Rotate the overlaid paper to find a meridian that crosses A and C. This is the stress plane (SP). </a:t>
            </a:r>
          </a:p>
          <a:p>
            <a:pPr marL="857250" lvl="1" indent="-457200" algn="just">
              <a:buFont typeface="+mj-lt"/>
              <a:buAutoNum type="arabicPeriod"/>
            </a:pPr>
            <a:r>
              <a:rPr lang="en-US" dirty="0"/>
              <a:t>As in step 6, find the pole of the SP, which is the null axis B.</a:t>
            </a:r>
          </a:p>
          <a:p>
            <a:pPr marL="857250" lvl="1" indent="-457200" algn="just">
              <a:buFont typeface="+mj-lt"/>
              <a:buAutoNum type="arabicPeriod"/>
            </a:pPr>
            <a:r>
              <a:rPr lang="en-US" dirty="0"/>
              <a:t>Measure 45</a:t>
            </a:r>
            <a:r>
              <a:rPr lang="el-GR" dirty="0"/>
              <a:t>°</a:t>
            </a:r>
            <a:r>
              <a:rPr lang="en-US" dirty="0"/>
              <a:t> on either side of the C axis. These points are the T and P axes. </a:t>
            </a:r>
          </a:p>
          <a:p>
            <a:pPr marL="857250" lvl="1" indent="-457200" algn="just">
              <a:buFont typeface="+mj-lt"/>
              <a:buAutoNum type="arabicPeriod"/>
            </a:pPr>
            <a:r>
              <a:rPr lang="en-US" dirty="0"/>
              <a:t>Rotate the overlaid paper to find a meridian that crosses A and B. This is the auxiliary plane AP</a:t>
            </a:r>
            <a:endParaRPr lang="el-GR" dirty="0"/>
          </a:p>
        </p:txBody>
      </p:sp>
      <p:sp>
        <p:nvSpPr>
          <p:cNvPr id="4" name="Slide Number Placeholder 3">
            <a:extLst>
              <a:ext uri="{FF2B5EF4-FFF2-40B4-BE49-F238E27FC236}">
                <a16:creationId xmlns:a16="http://schemas.microsoft.com/office/drawing/2014/main" xmlns="" id="{AE425BC0-D677-4018-861C-CD1F38B2FAF0}"/>
              </a:ext>
            </a:extLst>
          </p:cNvPr>
          <p:cNvSpPr>
            <a:spLocks noGrp="1"/>
          </p:cNvSpPr>
          <p:nvPr>
            <p:ph type="sldNum" sz="quarter" idx="12"/>
          </p:nvPr>
        </p:nvSpPr>
        <p:spPr/>
        <p:txBody>
          <a:bodyPr/>
          <a:lstStyle/>
          <a:p>
            <a:fld id="{1AA1295A-870F-48B6-A830-BD0DBBD9B62E}" type="slidenum">
              <a:rPr lang="el-GR" smtClean="0"/>
              <a:pPr/>
              <a:t>10</a:t>
            </a:fld>
            <a:endParaRPr lang="el-GR"/>
          </a:p>
        </p:txBody>
      </p:sp>
    </p:spTree>
    <p:extLst>
      <p:ext uri="{BB962C8B-B14F-4D97-AF65-F5344CB8AC3E}">
        <p14:creationId xmlns:p14="http://schemas.microsoft.com/office/powerpoint/2010/main" xmlns="" val="3511199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93E464-D33C-442D-A094-40A71A29051D}"/>
              </a:ext>
            </a:extLst>
          </p:cNvPr>
          <p:cNvSpPr>
            <a:spLocks noGrp="1"/>
          </p:cNvSpPr>
          <p:nvPr>
            <p:ph type="title"/>
          </p:nvPr>
        </p:nvSpPr>
        <p:spPr/>
        <p:txBody>
          <a:bodyPr/>
          <a:lstStyle/>
          <a:p>
            <a:r>
              <a:rPr lang="en-US" dirty="0"/>
              <a:t>Introduction – Focal Mechanisms</a:t>
            </a:r>
            <a:endParaRPr lang="el-GR" dirty="0"/>
          </a:p>
        </p:txBody>
      </p:sp>
      <p:sp>
        <p:nvSpPr>
          <p:cNvPr id="3" name="Θέση περιεχομένου 2">
            <a:extLst>
              <a:ext uri="{FF2B5EF4-FFF2-40B4-BE49-F238E27FC236}">
                <a16:creationId xmlns:a16="http://schemas.microsoft.com/office/drawing/2014/main" xmlns="" id="{28DC3624-C501-4F2D-883E-410276DEA329}"/>
              </a:ext>
            </a:extLst>
          </p:cNvPr>
          <p:cNvSpPr>
            <a:spLocks noGrp="1"/>
          </p:cNvSpPr>
          <p:nvPr>
            <p:ph idx="1"/>
          </p:nvPr>
        </p:nvSpPr>
        <p:spPr/>
        <p:txBody>
          <a:bodyPr>
            <a:normAutofit fontScale="92500" lnSpcReduction="10000"/>
          </a:bodyPr>
          <a:lstStyle/>
          <a:p>
            <a:r>
              <a:rPr lang="en-US" dirty="0"/>
              <a:t>To measure the azimuth and dip of a plane:</a:t>
            </a:r>
          </a:p>
          <a:p>
            <a:pPr marL="857250" lvl="1" indent="-457200">
              <a:buFont typeface="+mj-lt"/>
              <a:buAutoNum type="alphaLcParenR"/>
            </a:pPr>
            <a:r>
              <a:rPr lang="en-US" dirty="0"/>
              <a:t>Measure the angle clockwise from the north up to the right-hand point , looking at the curved side, where the plane intersects with the periphery. This is the azimuth </a:t>
            </a:r>
            <a:r>
              <a:rPr lang="el-GR" dirty="0"/>
              <a:t>φ</a:t>
            </a:r>
            <a:r>
              <a:rPr lang="en-US" dirty="0"/>
              <a:t>.</a:t>
            </a:r>
          </a:p>
          <a:p>
            <a:pPr marL="857250" lvl="1" indent="-457200">
              <a:buFont typeface="+mj-lt"/>
              <a:buAutoNum type="alphaLcParenR"/>
            </a:pPr>
            <a:r>
              <a:rPr lang="en-US" dirty="0"/>
              <a:t>Rotate the overlaid paper to orient the plane N – S, with the curve pointing east. Measure the angle between the east point on the periphery and the plane. This is the dip </a:t>
            </a:r>
            <a:r>
              <a:rPr lang="el-GR" dirty="0"/>
              <a:t>δ</a:t>
            </a:r>
            <a:r>
              <a:rPr lang="en-US" dirty="0"/>
              <a:t>.</a:t>
            </a:r>
          </a:p>
          <a:p>
            <a:r>
              <a:rPr lang="en-US" dirty="0"/>
              <a:t>To measure the </a:t>
            </a:r>
            <a:r>
              <a:rPr lang="en-US" dirty="0" smtClean="0"/>
              <a:t>azimuth </a:t>
            </a:r>
            <a:r>
              <a:rPr lang="en-US" dirty="0"/>
              <a:t>and dip of an axis:</a:t>
            </a:r>
          </a:p>
          <a:p>
            <a:pPr marL="857250" lvl="1" indent="-457200">
              <a:buFont typeface="+mj-lt"/>
              <a:buAutoNum type="alphaLcParenR"/>
            </a:pPr>
            <a:r>
              <a:rPr lang="en-US" dirty="0"/>
              <a:t>Draw a line connecting the focus, the axis and the periphery of the circle. The clockwise angle between the north and the periphery intersection point is the azimuth.</a:t>
            </a:r>
          </a:p>
          <a:p>
            <a:pPr marL="857250" lvl="1" indent="-457200">
              <a:buFont typeface="+mj-lt"/>
              <a:buAutoNum type="alphaLcParenR"/>
            </a:pPr>
            <a:r>
              <a:rPr lang="en-US" dirty="0"/>
              <a:t>Rotate the overlaid paper to place the axis on the equator, closest to the east. Measure the angle between the east point on the periphery and the axis. This is the dip</a:t>
            </a:r>
            <a:r>
              <a:rPr lang="el-GR" dirty="0"/>
              <a:t> δ</a:t>
            </a:r>
            <a:r>
              <a:rPr lang="en-US" dirty="0"/>
              <a:t>.</a:t>
            </a:r>
          </a:p>
          <a:p>
            <a:pPr marL="0" indent="0">
              <a:buNone/>
            </a:pPr>
            <a:endParaRPr lang="el-GR" dirty="0"/>
          </a:p>
        </p:txBody>
      </p:sp>
      <p:sp>
        <p:nvSpPr>
          <p:cNvPr id="4" name="Θέση αριθμού διαφάνειας 3">
            <a:extLst>
              <a:ext uri="{FF2B5EF4-FFF2-40B4-BE49-F238E27FC236}">
                <a16:creationId xmlns:a16="http://schemas.microsoft.com/office/drawing/2014/main" xmlns="" id="{8C8C50E3-C200-4AF3-B13E-077F069A399F}"/>
              </a:ext>
            </a:extLst>
          </p:cNvPr>
          <p:cNvSpPr>
            <a:spLocks noGrp="1"/>
          </p:cNvSpPr>
          <p:nvPr>
            <p:ph type="sldNum" sz="quarter" idx="12"/>
          </p:nvPr>
        </p:nvSpPr>
        <p:spPr/>
        <p:txBody>
          <a:bodyPr/>
          <a:lstStyle/>
          <a:p>
            <a:fld id="{1AA1295A-870F-48B6-A830-BD0DBBD9B62E}" type="slidenum">
              <a:rPr lang="el-GR" smtClean="0"/>
              <a:pPr/>
              <a:t>11</a:t>
            </a:fld>
            <a:endParaRPr lang="el-GR"/>
          </a:p>
        </p:txBody>
      </p:sp>
    </p:spTree>
    <p:extLst>
      <p:ext uri="{BB962C8B-B14F-4D97-AF65-F5344CB8AC3E}">
        <p14:creationId xmlns:p14="http://schemas.microsoft.com/office/powerpoint/2010/main" xmlns="" val="989654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4FD75-06BD-405E-A33A-F7F9D9BB0F94}"/>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A0783F5E-6A75-478A-8075-9A9C19369618}"/>
              </a:ext>
            </a:extLst>
          </p:cNvPr>
          <p:cNvSpPr>
            <a:spLocks noGrp="1"/>
          </p:cNvSpPr>
          <p:nvPr>
            <p:ph idx="1"/>
          </p:nvPr>
        </p:nvSpPr>
        <p:spPr>
          <a:xfrm>
            <a:off x="344406" y="1369288"/>
            <a:ext cx="6008769" cy="4952999"/>
          </a:xfrm>
        </p:spPr>
        <p:txBody>
          <a:bodyPr>
            <a:normAutofit fontScale="77500" lnSpcReduction="20000"/>
          </a:bodyPr>
          <a:lstStyle/>
          <a:p>
            <a:pPr algn="just"/>
            <a:r>
              <a:rPr lang="en-US" dirty="0"/>
              <a:t>A more sophisticated method requires the use of intricate code, but can provide more reliable results.</a:t>
            </a:r>
          </a:p>
          <a:p>
            <a:pPr algn="just"/>
            <a:r>
              <a:rPr lang="en-US" dirty="0"/>
              <a:t>There are various techniques that utilize synthetic waves acquired by </a:t>
            </a:r>
            <a:r>
              <a:rPr lang="en-US" b="1" u="sng" dirty="0"/>
              <a:t>modelling</a:t>
            </a:r>
            <a:r>
              <a:rPr lang="en-US" dirty="0"/>
              <a:t>, i.e. the computation of waveforms after assuming an initial source and </a:t>
            </a:r>
            <a:r>
              <a:rPr lang="en-US" dirty="0" smtClean="0"/>
              <a:t>a velocity </a:t>
            </a:r>
            <a:r>
              <a:rPr lang="en-US" dirty="0"/>
              <a:t>model.</a:t>
            </a:r>
          </a:p>
          <a:p>
            <a:pPr algn="just"/>
            <a:r>
              <a:rPr lang="en-US" dirty="0"/>
              <a:t>Synthetic waves are then compared to actual recorded data. Any differences are used to modify the source model and improve the synthetics, until a suitable fit between theoretical and observed data is achieved.</a:t>
            </a:r>
          </a:p>
          <a:p>
            <a:pPr algn="just"/>
            <a:r>
              <a:rPr lang="en-US" dirty="0"/>
              <a:t>Methods that utilize modelling use waves that can be recorded in a wide variety of distances (local, regional or teleseismic) and, thus, do not require a dense network next to the epicenter.</a:t>
            </a:r>
          </a:p>
          <a:p>
            <a:pPr algn="just"/>
            <a:r>
              <a:rPr lang="en-US" dirty="0"/>
              <a:t>Nevertheless, restrictions in the modelling process do not permit the accurate computation of some phases. As a result, such techniques only apply in earthquakes with a moment magnitude of at least roughly 3.7, so that there is adequate energy recorded by the seismometers, in the target frequencies.</a:t>
            </a:r>
            <a:endParaRPr lang="el-GR" dirty="0"/>
          </a:p>
        </p:txBody>
      </p:sp>
      <p:sp>
        <p:nvSpPr>
          <p:cNvPr id="4" name="Slide Number Placeholder 3">
            <a:extLst>
              <a:ext uri="{FF2B5EF4-FFF2-40B4-BE49-F238E27FC236}">
                <a16:creationId xmlns:a16="http://schemas.microsoft.com/office/drawing/2014/main" xmlns="" id="{989EB491-8ADF-4BB1-9C3E-5423F1F2B109}"/>
              </a:ext>
            </a:extLst>
          </p:cNvPr>
          <p:cNvSpPr>
            <a:spLocks noGrp="1"/>
          </p:cNvSpPr>
          <p:nvPr>
            <p:ph type="sldNum" sz="quarter" idx="12"/>
          </p:nvPr>
        </p:nvSpPr>
        <p:spPr/>
        <p:txBody>
          <a:bodyPr/>
          <a:lstStyle/>
          <a:p>
            <a:fld id="{1AA1295A-870F-48B6-A830-BD0DBBD9B62E}" type="slidenum">
              <a:rPr lang="el-GR" smtClean="0"/>
              <a:pPr/>
              <a:t>12</a:t>
            </a:fld>
            <a:endParaRPr lang="el-GR"/>
          </a:p>
        </p:txBody>
      </p:sp>
      <p:pic>
        <p:nvPicPr>
          <p:cNvPr id="9" name="Picture 2" descr="http://www.geophysics.geol.uoa.gr/imageseis/model/2014/11/20141107_1712/20141107_1712.synth.png">
            <a:extLst>
              <a:ext uri="{FF2B5EF4-FFF2-40B4-BE49-F238E27FC236}">
                <a16:creationId xmlns:a16="http://schemas.microsoft.com/office/drawing/2014/main" xmlns="" id="{2A569D2D-1995-4698-9D42-73F6FDFFF071}"/>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28509" y="1514763"/>
            <a:ext cx="5620468" cy="4153905"/>
          </a:xfrm>
          <a:prstGeom prst="rect">
            <a:avLst/>
          </a:prstGeom>
          <a:solidFill>
            <a:schemeClr val="tx1"/>
          </a:solidFill>
          <a:extLst/>
        </p:spPr>
      </p:pic>
    </p:spTree>
    <p:extLst>
      <p:ext uri="{BB962C8B-B14F-4D97-AF65-F5344CB8AC3E}">
        <p14:creationId xmlns:p14="http://schemas.microsoft.com/office/powerpoint/2010/main" xmlns="" val="864287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FD267-8602-467E-A3E3-C50C79512E08}"/>
              </a:ext>
            </a:extLst>
          </p:cNvPr>
          <p:cNvSpPr>
            <a:spLocks noGrp="1"/>
          </p:cNvSpPr>
          <p:nvPr>
            <p:ph type="title"/>
          </p:nvPr>
        </p:nvSpPr>
        <p:spPr/>
        <p:txBody>
          <a:bodyPr/>
          <a:lstStyle/>
          <a:p>
            <a:r>
              <a:rPr lang="en-US" dirty="0"/>
              <a:t>Introduction – Magnitude and Intensity</a:t>
            </a:r>
            <a:endParaRPr lang="el-GR" dirty="0"/>
          </a:p>
        </p:txBody>
      </p:sp>
      <p:sp>
        <p:nvSpPr>
          <p:cNvPr id="3" name="Content Placeholder 2">
            <a:extLst>
              <a:ext uri="{FF2B5EF4-FFF2-40B4-BE49-F238E27FC236}">
                <a16:creationId xmlns:a16="http://schemas.microsoft.com/office/drawing/2014/main" xmlns="" id="{EE735458-E1BA-4CCE-ACE0-B8D33F810C21}"/>
              </a:ext>
            </a:extLst>
          </p:cNvPr>
          <p:cNvSpPr>
            <a:spLocks noGrp="1"/>
          </p:cNvSpPr>
          <p:nvPr>
            <p:ph idx="1"/>
          </p:nvPr>
        </p:nvSpPr>
        <p:spPr/>
        <p:txBody>
          <a:bodyPr>
            <a:normAutofit fontScale="92500" lnSpcReduction="20000"/>
          </a:bodyPr>
          <a:lstStyle/>
          <a:p>
            <a:pPr algn="just"/>
            <a:r>
              <a:rPr lang="en-US" dirty="0"/>
              <a:t>The </a:t>
            </a:r>
            <a:r>
              <a:rPr lang="en-US" b="1" dirty="0"/>
              <a:t>magnitude </a:t>
            </a:r>
            <a:r>
              <a:rPr lang="en-US" dirty="0"/>
              <a:t>of an earthquake, in the broader sense, is a measure of the energy released at the source.</a:t>
            </a:r>
          </a:p>
          <a:p>
            <a:pPr algn="just"/>
            <a:r>
              <a:rPr lang="en-US" dirty="0"/>
              <a:t>The computation of the magnitude is achieved through analysis of a wide variety of seismic parameters. Thus, there are different magnitude scales.</a:t>
            </a:r>
          </a:p>
          <a:p>
            <a:pPr algn="just"/>
            <a:r>
              <a:rPr lang="en-US" dirty="0"/>
              <a:t>The magnitude is not the same as the intensity of an earthquake. The </a:t>
            </a:r>
            <a:r>
              <a:rPr lang="en-US" b="1" dirty="0"/>
              <a:t>intensity</a:t>
            </a:r>
            <a:r>
              <a:rPr lang="en-US" dirty="0"/>
              <a:t> describes the effect of an earthquake on the surface, on </a:t>
            </a:r>
            <a:r>
              <a:rPr lang="en-US" dirty="0" smtClean="0"/>
              <a:t>humans, </a:t>
            </a:r>
            <a:r>
              <a:rPr lang="en-US" dirty="0"/>
              <a:t>the built and the natural environment. It is evident that intensity is not only dependent of the released energy at the source, but also on the epicentral distance and the conditions that exist on the surface (e.g. type of affected structures).</a:t>
            </a:r>
          </a:p>
          <a:p>
            <a:pPr algn="just"/>
            <a:r>
              <a:rPr lang="en-US" dirty="0"/>
              <a:t>While magnitude is a singular quantity, intensity is spatially different and can vary </a:t>
            </a:r>
            <a:r>
              <a:rPr lang="en-US" dirty="0" smtClean="0"/>
              <a:t>widely. </a:t>
            </a:r>
            <a:r>
              <a:rPr lang="en-US" dirty="0"/>
              <a:t>Intensity can be visualized by the use of </a:t>
            </a:r>
            <a:r>
              <a:rPr lang="en-US" b="1" dirty="0" err="1"/>
              <a:t>isoseismals</a:t>
            </a:r>
            <a:r>
              <a:rPr lang="en-US" dirty="0"/>
              <a:t>, i.e. contours showing its spatial distribution.</a:t>
            </a:r>
          </a:p>
          <a:p>
            <a:pPr algn="just"/>
            <a:r>
              <a:rPr lang="en-US" dirty="0"/>
              <a:t>We will now look into different types of magnitude.</a:t>
            </a:r>
            <a:endParaRPr lang="el-GR" dirty="0"/>
          </a:p>
        </p:txBody>
      </p:sp>
      <p:sp>
        <p:nvSpPr>
          <p:cNvPr id="4" name="Slide Number Placeholder 3">
            <a:extLst>
              <a:ext uri="{FF2B5EF4-FFF2-40B4-BE49-F238E27FC236}">
                <a16:creationId xmlns:a16="http://schemas.microsoft.com/office/drawing/2014/main" xmlns="" id="{D233F97A-A2FA-4674-8A08-3525E0A458FA}"/>
              </a:ext>
            </a:extLst>
          </p:cNvPr>
          <p:cNvSpPr>
            <a:spLocks noGrp="1"/>
          </p:cNvSpPr>
          <p:nvPr>
            <p:ph type="sldNum" sz="quarter" idx="12"/>
          </p:nvPr>
        </p:nvSpPr>
        <p:spPr/>
        <p:txBody>
          <a:bodyPr/>
          <a:lstStyle/>
          <a:p>
            <a:fld id="{1AA1295A-870F-48B6-A830-BD0DBBD9B62E}" type="slidenum">
              <a:rPr lang="el-GR" smtClean="0"/>
              <a:pPr/>
              <a:t>13</a:t>
            </a:fld>
            <a:endParaRPr lang="el-GR"/>
          </a:p>
        </p:txBody>
      </p:sp>
    </p:spTree>
    <p:extLst>
      <p:ext uri="{BB962C8B-B14F-4D97-AF65-F5344CB8AC3E}">
        <p14:creationId xmlns:p14="http://schemas.microsoft.com/office/powerpoint/2010/main" xmlns="" val="3601372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26462C-A141-4871-8F9B-297CA038AEF6}"/>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id="{1247C53A-9F9B-42A8-A33A-A64A7D9561AF}"/>
              </a:ext>
            </a:extLst>
          </p:cNvPr>
          <p:cNvSpPr>
            <a:spLocks noGrp="1"/>
          </p:cNvSpPr>
          <p:nvPr>
            <p:ph idx="1"/>
          </p:nvPr>
        </p:nvSpPr>
        <p:spPr>
          <a:xfrm>
            <a:off x="1103312" y="1900513"/>
            <a:ext cx="8946541" cy="4195481"/>
          </a:xfrm>
        </p:spPr>
        <p:txBody>
          <a:bodyPr/>
          <a:lstStyle/>
          <a:p>
            <a:pPr algn="just"/>
            <a:r>
              <a:rPr lang="en-US" b="1" u="sng" dirty="0"/>
              <a:t>Local Magnitude (M</a:t>
            </a:r>
            <a:r>
              <a:rPr lang="en-US" b="1" u="sng" baseline="-25000" dirty="0"/>
              <a:t>L</a:t>
            </a:r>
            <a:r>
              <a:rPr lang="en-US" b="1" u="sng" dirty="0"/>
              <a:t>):</a:t>
            </a:r>
            <a:r>
              <a:rPr lang="en-US" dirty="0"/>
              <a:t> First introduced by Richter (1935), who used amplitudes and periods of seismic waves, recorded by a Wood-Anderson seismometer, to establish a scale representing the released energy.</a:t>
            </a:r>
          </a:p>
          <a:p>
            <a:pPr algn="just"/>
            <a:r>
              <a:rPr lang="en-US" dirty="0"/>
              <a:t>A simplified version of M</a:t>
            </a:r>
            <a:r>
              <a:rPr lang="en-US" baseline="-25000" dirty="0"/>
              <a:t>L</a:t>
            </a:r>
            <a:r>
              <a:rPr lang="en-US" dirty="0"/>
              <a:t> can be retrieved by assuming that a Wood-Anderson instrument recorded a maximum amplitude A (in </a:t>
            </a:r>
            <a:r>
              <a:rPr lang="el-GR" dirty="0"/>
              <a:t>μ</a:t>
            </a:r>
            <a:r>
              <a:rPr lang="en-US" dirty="0"/>
              <a:t>m) in an epicentral distance of 100 km. Then, local magnitude can be defined as:</a:t>
            </a:r>
          </a:p>
          <a:p>
            <a:pPr algn="just"/>
            <a:endParaRPr lang="en-US" dirty="0"/>
          </a:p>
          <a:p>
            <a:pPr algn="just"/>
            <a:r>
              <a:rPr lang="en-US" dirty="0"/>
              <a:t>In practice, the hypocentral distance (R) needs to be taken into account. According to </a:t>
            </a:r>
            <a:r>
              <a:rPr lang="en-US" dirty="0" err="1"/>
              <a:t>Kiratzi</a:t>
            </a:r>
            <a:r>
              <a:rPr lang="en-US" dirty="0"/>
              <a:t> &amp; </a:t>
            </a:r>
            <a:r>
              <a:rPr lang="en-US" dirty="0" err="1"/>
              <a:t>Papazachos</a:t>
            </a:r>
            <a:r>
              <a:rPr lang="en-US" dirty="0"/>
              <a:t> (1986), the local magnitude in Greece can be computed by the equation:</a:t>
            </a:r>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7B7C6E4E-00FC-4D86-AE34-86B94404E795}"/>
              </a:ext>
            </a:extLst>
          </p:cNvPr>
          <p:cNvSpPr>
            <a:spLocks noGrp="1"/>
          </p:cNvSpPr>
          <p:nvPr>
            <p:ph type="sldNum" sz="quarter" idx="12"/>
          </p:nvPr>
        </p:nvSpPr>
        <p:spPr/>
        <p:txBody>
          <a:bodyPr/>
          <a:lstStyle/>
          <a:p>
            <a:fld id="{1AA1295A-870F-48B6-A830-BD0DBBD9B62E}" type="slidenum">
              <a:rPr lang="el-GR" smtClean="0"/>
              <a:pPr/>
              <a:t>14</a:t>
            </a:fld>
            <a:endParaRPr lang="el-GR"/>
          </a:p>
        </p:txBody>
      </p:sp>
      <mc:AlternateContent xmlns:mc="http://schemas.openxmlformats.org/markup-compatibility/2006">
        <mc:Choice xmlns:a14="http://schemas.microsoft.com/office/drawing/2010/main" xmlns="" Requires="a14">
          <p:sp>
            <p:nvSpPr>
              <p:cNvPr id="5" name="TextBox 4">
                <a:extLst>
                  <a:ext uri="{FF2B5EF4-FFF2-40B4-BE49-F238E27FC236}">
                    <a16:creationId xmlns:a16="http://schemas.microsoft.com/office/drawing/2014/main" id="{635E2BD5-9716-46A1-9884-F8B108341624}"/>
                  </a:ext>
                </a:extLst>
              </p:cNvPr>
              <p:cNvSpPr txBox="1"/>
              <p:nvPr/>
            </p:nvSpPr>
            <p:spPr>
              <a:xfrm>
                <a:off x="4619625" y="4614425"/>
                <a:ext cx="13239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b="0" i="1" smtClean="0">
                          <a:latin typeface="Cambria Math" panose="02040503050406030204" pitchFamily="18" charset="0"/>
                        </a:rPr>
                        <m:t>𝑙𝑜𝑔𝐴</m:t>
                      </m:r>
                    </m:oMath>
                  </m:oMathPara>
                </a14:m>
                <a:endParaRPr lang="el-GR" dirty="0"/>
              </a:p>
            </p:txBody>
          </p:sp>
        </mc:Choice>
        <mc:Fallback>
          <p:sp>
            <p:nvSpPr>
              <p:cNvPr id="5" name="TextBox 4">
                <a:extLst>
                  <a:ext uri="{FF2B5EF4-FFF2-40B4-BE49-F238E27FC236}">
                    <a16:creationId xmlns:a16="http://schemas.microsoft.com/office/drawing/2014/main" xmlns="" xmlns:a14="http://schemas.microsoft.com/office/drawing/2010/main" id="{635E2BD5-9716-46A1-9884-F8B108341624}"/>
                  </a:ext>
                </a:extLst>
              </p:cNvPr>
              <p:cNvSpPr txBox="1">
                <a:spLocks noRot="1" noChangeAspect="1" noMove="1" noResize="1" noEditPoints="1" noAdjustHandles="1" noChangeArrowheads="1" noChangeShapeType="1" noTextEdit="1"/>
              </p:cNvSpPr>
              <p:nvPr/>
            </p:nvSpPr>
            <p:spPr>
              <a:xfrm>
                <a:off x="4619625" y="4614425"/>
                <a:ext cx="1323952" cy="369332"/>
              </a:xfrm>
              <a:prstGeom prst="rect">
                <a:avLst/>
              </a:prstGeom>
              <a:blipFill>
                <a:blip r:embed="rId2" cstate="print"/>
                <a:stretch>
                  <a:fillRect b="-14754"/>
                </a:stretch>
              </a:blipFill>
            </p:spPr>
            <p:txBody>
              <a:bodyPr/>
              <a:lstStyle/>
              <a:p>
                <a:r>
                  <a:rPr lang="el-GR">
                    <a:noFill/>
                  </a:rPr>
                  <a:t> </a:t>
                </a:r>
              </a:p>
            </p:txBody>
          </p:sp>
        </mc:Fallback>
      </mc:AlternateContent>
      <mc:AlternateContent xmlns:mc="http://schemas.openxmlformats.org/markup-compatibility/2006">
        <mc:Choice xmlns:a14="http://schemas.microsoft.com/office/drawing/2010/main" xmlns="" Requires="a14">
          <p:sp>
            <p:nvSpPr>
              <p:cNvPr id="6" name="TextBox 5">
                <a:extLst>
                  <a:ext uri="{FF2B5EF4-FFF2-40B4-BE49-F238E27FC236}">
                    <a16:creationId xmlns:a16="http://schemas.microsoft.com/office/drawing/2014/main" id="{15C02E16-C4F7-409D-9E36-D24A9CBB6FFF}"/>
                  </a:ext>
                </a:extLst>
              </p:cNvPr>
              <p:cNvSpPr txBox="1"/>
              <p:nvPr/>
            </p:nvSpPr>
            <p:spPr>
              <a:xfrm>
                <a:off x="3514725" y="6243159"/>
                <a:ext cx="38668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b="0" i="1" smtClean="0">
                          <a:latin typeface="Cambria Math" panose="02040503050406030204" pitchFamily="18" charset="0"/>
                        </a:rPr>
                        <m:t>𝑙𝑜𝑔𝐴</m:t>
                      </m:r>
                      <m:r>
                        <a:rPr lang="en-US" b="0" i="1" smtClean="0">
                          <a:latin typeface="Cambria Math" panose="02040503050406030204" pitchFamily="18" charset="0"/>
                        </a:rPr>
                        <m:t>+2.32</m:t>
                      </m:r>
                      <m:r>
                        <a:rPr lang="en-US" b="0" i="1" smtClean="0">
                          <a:latin typeface="Cambria Math" panose="02040503050406030204" pitchFamily="18" charset="0"/>
                        </a:rPr>
                        <m:t>𝑙𝑜𝑔𝑅</m:t>
                      </m:r>
                      <m:r>
                        <a:rPr lang="en-US" b="0" i="1" smtClean="0">
                          <a:latin typeface="Cambria Math" panose="02040503050406030204" pitchFamily="18" charset="0"/>
                        </a:rPr>
                        <m:t>−1.07+</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𝑆</m:t>
                          </m:r>
                        </m:sub>
                      </m:sSub>
                    </m:oMath>
                  </m:oMathPara>
                </a14:m>
                <a:endParaRPr lang="el-GR" dirty="0"/>
              </a:p>
            </p:txBody>
          </p:sp>
        </mc:Choice>
        <mc:Fallback>
          <p:sp>
            <p:nvSpPr>
              <p:cNvPr id="6" name="TextBox 5">
                <a:extLst>
                  <a:ext uri="{FF2B5EF4-FFF2-40B4-BE49-F238E27FC236}">
                    <a16:creationId xmlns:a16="http://schemas.microsoft.com/office/drawing/2014/main" xmlns="" xmlns:a14="http://schemas.microsoft.com/office/drawing/2010/main" id="{15C02E16-C4F7-409D-9E36-D24A9CBB6FFF}"/>
                  </a:ext>
                </a:extLst>
              </p:cNvPr>
              <p:cNvSpPr txBox="1">
                <a:spLocks noRot="1" noChangeAspect="1" noMove="1" noResize="1" noEditPoints="1" noAdjustHandles="1" noChangeArrowheads="1" noChangeShapeType="1" noTextEdit="1"/>
              </p:cNvSpPr>
              <p:nvPr/>
            </p:nvSpPr>
            <p:spPr>
              <a:xfrm>
                <a:off x="3514725" y="6243159"/>
                <a:ext cx="3866828" cy="369332"/>
              </a:xfrm>
              <a:prstGeom prst="rect">
                <a:avLst/>
              </a:prstGeom>
              <a:blipFill>
                <a:blip r:embed="rId3" cstate="print"/>
                <a:stretch>
                  <a:fillRect b="-16393"/>
                </a:stretch>
              </a:blipFill>
            </p:spPr>
            <p:txBody>
              <a:bodyPr/>
              <a:lstStyle/>
              <a:p>
                <a:r>
                  <a:rPr lang="el-GR">
                    <a:noFill/>
                  </a:rPr>
                  <a:t> </a:t>
                </a:r>
              </a:p>
            </p:txBody>
          </p:sp>
        </mc:Fallback>
      </mc:AlternateContent>
      <p:sp>
        <p:nvSpPr>
          <p:cNvPr id="7" name="TextBox 6">
            <a:extLst>
              <a:ext uri="{FF2B5EF4-FFF2-40B4-BE49-F238E27FC236}">
                <a16:creationId xmlns:a16="http://schemas.microsoft.com/office/drawing/2014/main" xmlns="" id="{F1CE18EB-C91D-40A1-A918-A3303EA8C638}"/>
              </a:ext>
            </a:extLst>
          </p:cNvPr>
          <p:cNvSpPr txBox="1"/>
          <p:nvPr/>
        </p:nvSpPr>
        <p:spPr>
          <a:xfrm>
            <a:off x="7724775" y="6155681"/>
            <a:ext cx="1213794" cy="584775"/>
          </a:xfrm>
          <a:prstGeom prst="rect">
            <a:avLst/>
          </a:prstGeom>
          <a:noFill/>
        </p:spPr>
        <p:txBody>
          <a:bodyPr wrap="none" rtlCol="0">
            <a:spAutoFit/>
          </a:bodyPr>
          <a:lstStyle/>
          <a:p>
            <a:r>
              <a:rPr lang="en-US" sz="1600" dirty="0"/>
              <a:t>Station</a:t>
            </a:r>
          </a:p>
          <a:p>
            <a:r>
              <a:rPr lang="en-US" sz="1600" dirty="0"/>
              <a:t>correction</a:t>
            </a:r>
            <a:endParaRPr lang="el-GR" sz="1600" dirty="0"/>
          </a:p>
        </p:txBody>
      </p:sp>
      <p:cxnSp>
        <p:nvCxnSpPr>
          <p:cNvPr id="9" name="Straight Arrow Connector 8">
            <a:extLst>
              <a:ext uri="{FF2B5EF4-FFF2-40B4-BE49-F238E27FC236}">
                <a16:creationId xmlns:a16="http://schemas.microsoft.com/office/drawing/2014/main" xmlns="" id="{021C6833-0FD0-4272-925A-D4B827958D1C}"/>
              </a:ext>
            </a:extLst>
          </p:cNvPr>
          <p:cNvCxnSpPr/>
          <p:nvPr/>
        </p:nvCxnSpPr>
        <p:spPr>
          <a:xfrm flipH="1">
            <a:off x="7267575" y="6448069"/>
            <a:ext cx="3905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4637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562AA-E03D-4509-B772-BAFAEF13ABAB}"/>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id="{AF3FC4A3-C1FD-4DEF-8153-26C9C0F0DAF8}"/>
              </a:ext>
            </a:extLst>
          </p:cNvPr>
          <p:cNvSpPr>
            <a:spLocks noGrp="1"/>
          </p:cNvSpPr>
          <p:nvPr>
            <p:ph idx="1"/>
          </p:nvPr>
        </p:nvSpPr>
        <p:spPr>
          <a:xfrm>
            <a:off x="581691" y="2342743"/>
            <a:ext cx="4507375" cy="4126636"/>
          </a:xfrm>
        </p:spPr>
        <p:txBody>
          <a:bodyPr/>
          <a:lstStyle/>
          <a:p>
            <a:pPr algn="just"/>
            <a:r>
              <a:rPr lang="en-US" dirty="0"/>
              <a:t>The maximum amplitude of the S-waves is first determined.</a:t>
            </a:r>
          </a:p>
          <a:p>
            <a:pPr algn="just"/>
            <a:r>
              <a:rPr lang="en-US" dirty="0"/>
              <a:t>Amplitude (A) is measured from the zero axis.</a:t>
            </a:r>
          </a:p>
          <a:p>
            <a:pPr algn="just"/>
            <a:r>
              <a:rPr lang="en-US" dirty="0"/>
              <a:t>The mean value acquired from both horizontal components is calculated and used in the final equation (converted to </a:t>
            </a:r>
            <a:r>
              <a:rPr lang="el-GR" dirty="0"/>
              <a:t>μ</a:t>
            </a:r>
            <a:r>
              <a:rPr lang="en-US" dirty="0"/>
              <a:t>m).</a:t>
            </a:r>
            <a:endParaRPr lang="el-GR" dirty="0"/>
          </a:p>
        </p:txBody>
      </p:sp>
      <p:sp>
        <p:nvSpPr>
          <p:cNvPr id="4" name="Slide Number Placeholder 3">
            <a:extLst>
              <a:ext uri="{FF2B5EF4-FFF2-40B4-BE49-F238E27FC236}">
                <a16:creationId xmlns:a16="http://schemas.microsoft.com/office/drawing/2014/main" xmlns="" id="{50432FDB-A912-44A2-B363-27C3D8DC5BEE}"/>
              </a:ext>
            </a:extLst>
          </p:cNvPr>
          <p:cNvSpPr>
            <a:spLocks noGrp="1"/>
          </p:cNvSpPr>
          <p:nvPr>
            <p:ph type="sldNum" sz="quarter" idx="12"/>
          </p:nvPr>
        </p:nvSpPr>
        <p:spPr/>
        <p:txBody>
          <a:bodyPr/>
          <a:lstStyle/>
          <a:p>
            <a:fld id="{1AA1295A-870F-48B6-A830-BD0DBBD9B62E}" type="slidenum">
              <a:rPr lang="el-GR" smtClean="0"/>
              <a:pPr/>
              <a:t>15</a:t>
            </a:fld>
            <a:endParaRPr lang="el-GR"/>
          </a:p>
        </p:txBody>
      </p:sp>
      <p:pic>
        <p:nvPicPr>
          <p:cNvPr id="6" name="Picture 5">
            <a:extLst>
              <a:ext uri="{FF2B5EF4-FFF2-40B4-BE49-F238E27FC236}">
                <a16:creationId xmlns:a16="http://schemas.microsoft.com/office/drawing/2014/main" xmlns="" id="{F4027526-E6DF-48C7-8798-2FC47E1F546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0090"/>
          <a:stretch/>
        </p:blipFill>
        <p:spPr>
          <a:xfrm>
            <a:off x="6544008" y="1152983"/>
            <a:ext cx="5322483" cy="5534968"/>
          </a:xfrm>
          <a:prstGeom prst="rect">
            <a:avLst/>
          </a:prstGeom>
        </p:spPr>
      </p:pic>
      <p:cxnSp>
        <p:nvCxnSpPr>
          <p:cNvPr id="10" name="Straight Connector 9">
            <a:extLst>
              <a:ext uri="{FF2B5EF4-FFF2-40B4-BE49-F238E27FC236}">
                <a16:creationId xmlns:a16="http://schemas.microsoft.com/office/drawing/2014/main" xmlns="" id="{856ECE0E-EB7B-41C9-88CE-9213113114F4}"/>
              </a:ext>
            </a:extLst>
          </p:cNvPr>
          <p:cNvCxnSpPr/>
          <p:nvPr/>
        </p:nvCxnSpPr>
        <p:spPr>
          <a:xfrm flipH="1">
            <a:off x="6581315" y="3276600"/>
            <a:ext cx="244203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5145CB7A-B8B4-4315-8880-96EA1748CF1D}"/>
              </a:ext>
            </a:extLst>
          </p:cNvPr>
          <p:cNvCxnSpPr>
            <a:cxnSpLocks/>
          </p:cNvCxnSpPr>
          <p:nvPr/>
        </p:nvCxnSpPr>
        <p:spPr>
          <a:xfrm flipV="1">
            <a:off x="7537450" y="3282950"/>
            <a:ext cx="0" cy="268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384E2CE6-A22A-49E9-94F6-B8915598E21A}"/>
              </a:ext>
            </a:extLst>
          </p:cNvPr>
          <p:cNvSpPr txBox="1"/>
          <p:nvPr/>
        </p:nvSpPr>
        <p:spPr>
          <a:xfrm>
            <a:off x="7365706" y="3473534"/>
            <a:ext cx="356188" cy="369332"/>
          </a:xfrm>
          <a:prstGeom prst="rect">
            <a:avLst/>
          </a:prstGeom>
          <a:noFill/>
        </p:spPr>
        <p:txBody>
          <a:bodyPr wrap="none" rtlCol="0">
            <a:spAutoFit/>
          </a:bodyPr>
          <a:lstStyle/>
          <a:p>
            <a:r>
              <a:rPr lang="en-US" dirty="0">
                <a:solidFill>
                  <a:schemeClr val="bg1"/>
                </a:solidFill>
              </a:rPr>
              <a:t>A</a:t>
            </a:r>
            <a:endParaRPr lang="el-GR" dirty="0">
              <a:solidFill>
                <a:schemeClr val="bg1"/>
              </a:solidFill>
            </a:endParaRPr>
          </a:p>
        </p:txBody>
      </p:sp>
      <p:cxnSp>
        <p:nvCxnSpPr>
          <p:cNvPr id="15" name="Straight Connector 14">
            <a:extLst>
              <a:ext uri="{FF2B5EF4-FFF2-40B4-BE49-F238E27FC236}">
                <a16:creationId xmlns:a16="http://schemas.microsoft.com/office/drawing/2014/main" xmlns="" id="{2B1F6F47-DD9C-405D-952E-BA902A321FAE}"/>
              </a:ext>
            </a:extLst>
          </p:cNvPr>
          <p:cNvCxnSpPr/>
          <p:nvPr/>
        </p:nvCxnSpPr>
        <p:spPr>
          <a:xfrm flipH="1">
            <a:off x="6550359" y="4031456"/>
            <a:ext cx="244203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93BB058D-931C-42DC-B324-FB58693F339A}"/>
              </a:ext>
            </a:extLst>
          </p:cNvPr>
          <p:cNvCxnSpPr>
            <a:cxnSpLocks/>
          </p:cNvCxnSpPr>
          <p:nvPr/>
        </p:nvCxnSpPr>
        <p:spPr>
          <a:xfrm>
            <a:off x="7543799" y="3742620"/>
            <a:ext cx="0" cy="28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9D83AD0-7EB8-43B8-9C44-62EBA2191CD1}"/>
              </a:ext>
            </a:extLst>
          </p:cNvPr>
          <p:cNvCxnSpPr/>
          <p:nvPr/>
        </p:nvCxnSpPr>
        <p:spPr>
          <a:xfrm flipH="1">
            <a:off x="6574965" y="5110793"/>
            <a:ext cx="244203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0632928B-E2AE-48F5-99EA-DAF71BEE791A}"/>
              </a:ext>
            </a:extLst>
          </p:cNvPr>
          <p:cNvCxnSpPr>
            <a:cxnSpLocks/>
          </p:cNvCxnSpPr>
          <p:nvPr/>
        </p:nvCxnSpPr>
        <p:spPr>
          <a:xfrm flipV="1">
            <a:off x="7543800" y="5117144"/>
            <a:ext cx="0" cy="140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E5E1511D-EA95-4E23-9B6F-3BFA4FAAA1B5}"/>
              </a:ext>
            </a:extLst>
          </p:cNvPr>
          <p:cNvSpPr txBox="1"/>
          <p:nvPr/>
        </p:nvSpPr>
        <p:spPr>
          <a:xfrm>
            <a:off x="7365706" y="5184297"/>
            <a:ext cx="356188" cy="369332"/>
          </a:xfrm>
          <a:prstGeom prst="rect">
            <a:avLst/>
          </a:prstGeom>
          <a:noFill/>
        </p:spPr>
        <p:txBody>
          <a:bodyPr wrap="none" rtlCol="0">
            <a:spAutoFit/>
          </a:bodyPr>
          <a:lstStyle/>
          <a:p>
            <a:r>
              <a:rPr lang="en-US" dirty="0">
                <a:solidFill>
                  <a:schemeClr val="bg1"/>
                </a:solidFill>
              </a:rPr>
              <a:t>A</a:t>
            </a:r>
            <a:endParaRPr lang="el-GR" dirty="0">
              <a:solidFill>
                <a:schemeClr val="bg1"/>
              </a:solidFill>
            </a:endParaRPr>
          </a:p>
        </p:txBody>
      </p:sp>
      <p:cxnSp>
        <p:nvCxnSpPr>
          <p:cNvPr id="30" name="Straight Connector 29">
            <a:extLst>
              <a:ext uri="{FF2B5EF4-FFF2-40B4-BE49-F238E27FC236}">
                <a16:creationId xmlns:a16="http://schemas.microsoft.com/office/drawing/2014/main" xmlns="" id="{B8704EE4-BD51-42D4-800F-3081669D984E}"/>
              </a:ext>
            </a:extLst>
          </p:cNvPr>
          <p:cNvCxnSpPr/>
          <p:nvPr/>
        </p:nvCxnSpPr>
        <p:spPr>
          <a:xfrm flipH="1">
            <a:off x="6544009" y="5617999"/>
            <a:ext cx="244203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8CC937BF-AB28-43E1-80E3-AAB772410374}"/>
              </a:ext>
            </a:extLst>
          </p:cNvPr>
          <p:cNvCxnSpPr>
            <a:cxnSpLocks/>
          </p:cNvCxnSpPr>
          <p:nvPr/>
        </p:nvCxnSpPr>
        <p:spPr>
          <a:xfrm flipH="1">
            <a:off x="7537449" y="5429409"/>
            <a:ext cx="3176" cy="180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61216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77C42-5935-4ABF-A499-9DE9FD5356BA}"/>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id="{5004995E-7E28-4974-9EFA-3E29B0A90F9B}"/>
              </a:ext>
            </a:extLst>
          </p:cNvPr>
          <p:cNvSpPr>
            <a:spLocks noGrp="1"/>
          </p:cNvSpPr>
          <p:nvPr>
            <p:ph idx="1"/>
          </p:nvPr>
        </p:nvSpPr>
        <p:spPr/>
        <p:txBody>
          <a:bodyPr>
            <a:normAutofit lnSpcReduction="10000"/>
          </a:bodyPr>
          <a:lstStyle/>
          <a:p>
            <a:pPr algn="just"/>
            <a:r>
              <a:rPr lang="en-US" dirty="0"/>
              <a:t>In case of a seismometer with a narrow dynamic range, the amplitude can be saturated and, as a result, the use of the local magnitude is not possible.</a:t>
            </a:r>
          </a:p>
          <a:p>
            <a:pPr algn="just"/>
            <a:r>
              <a:rPr lang="en-US" dirty="0"/>
              <a:t>As an alternative, the duration of the seismic signal (d in sec) can be used to compute the </a:t>
            </a:r>
            <a:r>
              <a:rPr lang="en-US" b="1" u="sng" dirty="0"/>
              <a:t>duration magnitude (M</a:t>
            </a:r>
            <a:r>
              <a:rPr lang="en-US" b="1" u="sng" baseline="-25000" dirty="0"/>
              <a:t>d</a:t>
            </a:r>
            <a:r>
              <a:rPr lang="en-US" b="1" u="sng" dirty="0"/>
              <a:t>).</a:t>
            </a:r>
            <a:r>
              <a:rPr lang="en-US" dirty="0"/>
              <a:t> While there are equations for use with waves of longer distances (e.g. surface waves), M</a:t>
            </a:r>
            <a:r>
              <a:rPr lang="en-US" baseline="-25000" dirty="0"/>
              <a:t>d</a:t>
            </a:r>
            <a:r>
              <a:rPr lang="en-US" dirty="0"/>
              <a:t> is usually utilized in local events. In Greece, Kaviris (2003) proposed the following relation:</a:t>
            </a:r>
          </a:p>
          <a:p>
            <a:pPr algn="just"/>
            <a:endParaRPr lang="en-US" dirty="0"/>
          </a:p>
          <a:p>
            <a:pPr marL="0" indent="0" algn="just">
              <a:buNone/>
            </a:pPr>
            <a:r>
              <a:rPr lang="el-GR" dirty="0"/>
              <a:t>      </a:t>
            </a:r>
            <a:r>
              <a:rPr lang="en-US" dirty="0"/>
              <a:t>where </a:t>
            </a:r>
            <a:r>
              <a:rPr lang="el-GR" dirty="0"/>
              <a:t>Δ </a:t>
            </a:r>
            <a:r>
              <a:rPr lang="en-US" dirty="0"/>
              <a:t>is the epicentral distance in km.</a:t>
            </a:r>
            <a:endParaRPr lang="el-GR" dirty="0"/>
          </a:p>
          <a:p>
            <a:pPr algn="just"/>
            <a:r>
              <a:rPr lang="en-US" dirty="0"/>
              <a:t>Nevertheless, M</a:t>
            </a:r>
            <a:r>
              <a:rPr lang="en-US" baseline="-25000" dirty="0"/>
              <a:t>d</a:t>
            </a:r>
            <a:r>
              <a:rPr lang="en-US" dirty="0"/>
              <a:t> is not always reliable. In many cases, it is difficult to precisely recognize the end of the signal. This can be due to high noise content in the recording or the arrival of secondary phases.</a:t>
            </a:r>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3F04F002-4830-40F6-862D-FD51D0690957}"/>
              </a:ext>
            </a:extLst>
          </p:cNvPr>
          <p:cNvSpPr>
            <a:spLocks noGrp="1"/>
          </p:cNvSpPr>
          <p:nvPr>
            <p:ph type="sldNum" sz="quarter" idx="12"/>
          </p:nvPr>
        </p:nvSpPr>
        <p:spPr/>
        <p:txBody>
          <a:bodyPr/>
          <a:lstStyle/>
          <a:p>
            <a:fld id="{1AA1295A-870F-48B6-A830-BD0DBBD9B62E}" type="slidenum">
              <a:rPr lang="el-GR" smtClean="0"/>
              <a:pPr/>
              <a:t>16</a:t>
            </a:fld>
            <a:endParaRPr lang="el-GR"/>
          </a:p>
        </p:txBody>
      </p:sp>
      <mc:AlternateContent xmlns:mc="http://schemas.openxmlformats.org/markup-compatibility/2006">
        <mc:Choice xmlns:a14="http://schemas.microsoft.com/office/drawing/2010/main" xmlns="" Requires="a14">
          <p:sp>
            <p:nvSpPr>
              <p:cNvPr id="5" name="TextBox 4">
                <a:extLst>
                  <a:ext uri="{FF2B5EF4-FFF2-40B4-BE49-F238E27FC236}">
                    <a16:creationId xmlns:a16="http://schemas.microsoft.com/office/drawing/2014/main" id="{D37A2AD2-5085-443D-B580-DA5807EBDC83}"/>
                  </a:ext>
                </a:extLst>
              </p:cNvPr>
              <p:cNvSpPr txBox="1"/>
              <p:nvPr/>
            </p:nvSpPr>
            <p:spPr>
              <a:xfrm>
                <a:off x="3829050" y="4515828"/>
                <a:ext cx="36384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𝑑</m:t>
                          </m:r>
                        </m:sub>
                      </m:sSub>
                      <m:r>
                        <a:rPr lang="en-US" b="0" i="1" smtClean="0">
                          <a:latin typeface="Cambria Math" panose="02040503050406030204" pitchFamily="18" charset="0"/>
                        </a:rPr>
                        <m:t>=−1.1+2.35</m:t>
                      </m:r>
                      <m:r>
                        <a:rPr lang="en-US" b="0" i="1" smtClean="0">
                          <a:latin typeface="Cambria Math" panose="02040503050406030204" pitchFamily="18" charset="0"/>
                        </a:rPr>
                        <m:t>𝑙𝑜𝑔𝑑</m:t>
                      </m:r>
                      <m:r>
                        <a:rPr lang="en-US" b="0" i="1" smtClean="0">
                          <a:latin typeface="Cambria Math" panose="02040503050406030204" pitchFamily="18" charset="0"/>
                        </a:rPr>
                        <m:t>+0.0012</m:t>
                      </m:r>
                      <m:r>
                        <m:rPr>
                          <m:sty m:val="p"/>
                        </m:rPr>
                        <a:rPr lang="el-GR" b="0" i="0" smtClean="0">
                          <a:latin typeface="Cambria Math" panose="02040503050406030204" pitchFamily="18" charset="0"/>
                        </a:rPr>
                        <m:t>Δ</m:t>
                      </m:r>
                    </m:oMath>
                  </m:oMathPara>
                </a14:m>
                <a:endParaRPr lang="el-GR" dirty="0"/>
              </a:p>
            </p:txBody>
          </p:sp>
        </mc:Choice>
        <mc:Fallback>
          <p:sp>
            <p:nvSpPr>
              <p:cNvPr id="5" name="TextBox 4">
                <a:extLst>
                  <a:ext uri="{FF2B5EF4-FFF2-40B4-BE49-F238E27FC236}">
                    <a16:creationId xmlns:a16="http://schemas.microsoft.com/office/drawing/2014/main" xmlns="" xmlns:a14="http://schemas.microsoft.com/office/drawing/2010/main" id="{D37A2AD2-5085-443D-B580-DA5807EBDC83}"/>
                  </a:ext>
                </a:extLst>
              </p:cNvPr>
              <p:cNvSpPr txBox="1">
                <a:spLocks noRot="1" noChangeAspect="1" noMove="1" noResize="1" noEditPoints="1" noAdjustHandles="1" noChangeArrowheads="1" noChangeShapeType="1" noTextEdit="1"/>
              </p:cNvSpPr>
              <p:nvPr/>
            </p:nvSpPr>
            <p:spPr>
              <a:xfrm>
                <a:off x="3829050" y="4515828"/>
                <a:ext cx="3638497" cy="369332"/>
              </a:xfrm>
              <a:prstGeom prst="rect">
                <a:avLst/>
              </a:prstGeom>
              <a:blipFill>
                <a:blip r:embed="rId2" cstate="print"/>
                <a:stretch>
                  <a:fillRect b="-16667"/>
                </a:stretch>
              </a:blipFill>
            </p:spPr>
            <p:txBody>
              <a:bodyPr/>
              <a:lstStyle/>
              <a:p>
                <a:r>
                  <a:rPr lang="el-GR">
                    <a:noFill/>
                  </a:rPr>
                  <a:t> </a:t>
                </a:r>
              </a:p>
            </p:txBody>
          </p:sp>
        </mc:Fallback>
      </mc:AlternateContent>
    </p:spTree>
    <p:extLst>
      <p:ext uri="{BB962C8B-B14F-4D97-AF65-F5344CB8AC3E}">
        <p14:creationId xmlns:p14="http://schemas.microsoft.com/office/powerpoint/2010/main" xmlns="" val="1439524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F49DAD-4B0F-495A-B6EC-308C248BC3E3}"/>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id="{3D46F45E-BB84-4070-A5DE-B5087DF719AD}"/>
              </a:ext>
            </a:extLst>
          </p:cNvPr>
          <p:cNvSpPr>
            <a:spLocks noGrp="1"/>
          </p:cNvSpPr>
          <p:nvPr>
            <p:ph idx="1"/>
          </p:nvPr>
        </p:nvSpPr>
        <p:spPr>
          <a:xfrm>
            <a:off x="295276" y="2025649"/>
            <a:ext cx="4076700" cy="4232111"/>
          </a:xfrm>
        </p:spPr>
        <p:txBody>
          <a:bodyPr/>
          <a:lstStyle/>
          <a:p>
            <a:r>
              <a:rPr lang="en-US" dirty="0"/>
              <a:t>The arrival of P-waves is determined.</a:t>
            </a:r>
          </a:p>
          <a:p>
            <a:r>
              <a:rPr lang="en-US" dirty="0"/>
              <a:t>The end of the coda of the earthquake is determined.</a:t>
            </a:r>
          </a:p>
          <a:p>
            <a:r>
              <a:rPr lang="en-US" dirty="0"/>
              <a:t>The difference of the two is the duration that is used to calculate M</a:t>
            </a:r>
            <a:r>
              <a:rPr lang="en-US" baseline="-25000" dirty="0"/>
              <a:t>d</a:t>
            </a:r>
            <a:r>
              <a:rPr lang="en-US" dirty="0"/>
              <a:t>.</a:t>
            </a:r>
          </a:p>
          <a:p>
            <a:r>
              <a:rPr lang="en-US" dirty="0"/>
              <a:t>Can you spot the problem with calculating M</a:t>
            </a:r>
            <a:r>
              <a:rPr lang="en-US" baseline="-25000" dirty="0"/>
              <a:t>d</a:t>
            </a:r>
            <a:r>
              <a:rPr lang="en-US" dirty="0"/>
              <a:t> in the picture?</a:t>
            </a:r>
            <a:endParaRPr lang="el-GR" dirty="0"/>
          </a:p>
        </p:txBody>
      </p:sp>
      <p:sp>
        <p:nvSpPr>
          <p:cNvPr id="4" name="Slide Number Placeholder 3">
            <a:extLst>
              <a:ext uri="{FF2B5EF4-FFF2-40B4-BE49-F238E27FC236}">
                <a16:creationId xmlns:a16="http://schemas.microsoft.com/office/drawing/2014/main" xmlns="" id="{1E0D1D9C-4F57-49C0-9951-740A7937BFA5}"/>
              </a:ext>
            </a:extLst>
          </p:cNvPr>
          <p:cNvSpPr>
            <a:spLocks noGrp="1"/>
          </p:cNvSpPr>
          <p:nvPr>
            <p:ph type="sldNum" sz="quarter" idx="12"/>
          </p:nvPr>
        </p:nvSpPr>
        <p:spPr/>
        <p:txBody>
          <a:bodyPr/>
          <a:lstStyle/>
          <a:p>
            <a:fld id="{1AA1295A-870F-48B6-A830-BD0DBBD9B62E}" type="slidenum">
              <a:rPr lang="el-GR" smtClean="0"/>
              <a:pPr/>
              <a:t>17</a:t>
            </a:fld>
            <a:endParaRPr lang="el-GR"/>
          </a:p>
        </p:txBody>
      </p:sp>
      <p:cxnSp>
        <p:nvCxnSpPr>
          <p:cNvPr id="8" name="Straight Connector 7">
            <a:extLst>
              <a:ext uri="{FF2B5EF4-FFF2-40B4-BE49-F238E27FC236}">
                <a16:creationId xmlns:a16="http://schemas.microsoft.com/office/drawing/2014/main" xmlns="" id="{6CBF994A-9238-4954-B690-0BBF1256D7A9}"/>
              </a:ext>
            </a:extLst>
          </p:cNvPr>
          <p:cNvCxnSpPr/>
          <p:nvPr/>
        </p:nvCxnSpPr>
        <p:spPr>
          <a:xfrm>
            <a:off x="8312150" y="2025650"/>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B7746FEB-9357-46CC-8AF3-50A46BBBADD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9722"/>
          <a:stretch/>
        </p:blipFill>
        <p:spPr>
          <a:xfrm>
            <a:off x="5588000" y="1792922"/>
            <a:ext cx="6604000" cy="2267716"/>
          </a:xfrm>
          <a:prstGeom prst="rect">
            <a:avLst/>
          </a:prstGeom>
        </p:spPr>
      </p:pic>
      <p:pic>
        <p:nvPicPr>
          <p:cNvPr id="20" name="Picture 19">
            <a:extLst>
              <a:ext uri="{FF2B5EF4-FFF2-40B4-BE49-F238E27FC236}">
                <a16:creationId xmlns:a16="http://schemas.microsoft.com/office/drawing/2014/main" xmlns="" id="{4FF3620F-25EE-48F6-98B0-81BA7094295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722"/>
          <a:stretch/>
        </p:blipFill>
        <p:spPr>
          <a:xfrm>
            <a:off x="5588000" y="4467608"/>
            <a:ext cx="6604000" cy="2267716"/>
          </a:xfrm>
          <a:prstGeom prst="rect">
            <a:avLst/>
          </a:prstGeom>
        </p:spPr>
      </p:pic>
      <p:cxnSp>
        <p:nvCxnSpPr>
          <p:cNvPr id="22" name="Straight Connector 21">
            <a:extLst>
              <a:ext uri="{FF2B5EF4-FFF2-40B4-BE49-F238E27FC236}">
                <a16:creationId xmlns:a16="http://schemas.microsoft.com/office/drawing/2014/main" xmlns="" id="{AC44DA51-CA0A-4601-9FCF-13E332A1A2E8}"/>
              </a:ext>
            </a:extLst>
          </p:cNvPr>
          <p:cNvCxnSpPr>
            <a:cxnSpLocks/>
          </p:cNvCxnSpPr>
          <p:nvPr/>
        </p:nvCxnSpPr>
        <p:spPr>
          <a:xfrm>
            <a:off x="7762877" y="2362200"/>
            <a:ext cx="0" cy="13239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38CCA07B-C25E-4D08-B4DE-03F92C4CEF0C}"/>
              </a:ext>
            </a:extLst>
          </p:cNvPr>
          <p:cNvCxnSpPr>
            <a:cxnSpLocks/>
          </p:cNvCxnSpPr>
          <p:nvPr/>
        </p:nvCxnSpPr>
        <p:spPr>
          <a:xfrm>
            <a:off x="9881237" y="2362199"/>
            <a:ext cx="0" cy="13239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3B501CA-CE8C-4AA8-9427-DD6F9B67984B}"/>
              </a:ext>
            </a:extLst>
          </p:cNvPr>
          <p:cNvCxnSpPr>
            <a:cxnSpLocks/>
          </p:cNvCxnSpPr>
          <p:nvPr/>
        </p:nvCxnSpPr>
        <p:spPr>
          <a:xfrm>
            <a:off x="7715254" y="5036820"/>
            <a:ext cx="0" cy="13239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A33F05F-91F0-4CF5-AEFD-2222DDAF39EF}"/>
              </a:ext>
            </a:extLst>
          </p:cNvPr>
          <p:cNvCxnSpPr>
            <a:cxnSpLocks/>
          </p:cNvCxnSpPr>
          <p:nvPr/>
        </p:nvCxnSpPr>
        <p:spPr>
          <a:xfrm>
            <a:off x="11100437" y="5036820"/>
            <a:ext cx="0" cy="13239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70096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26BD5-1D5B-4201-A6E3-72D272986E56}"/>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id="{4D17B4D6-F49D-420B-8277-43D9771ADE8D}"/>
              </a:ext>
            </a:extLst>
          </p:cNvPr>
          <p:cNvSpPr>
            <a:spLocks noGrp="1"/>
          </p:cNvSpPr>
          <p:nvPr>
            <p:ph idx="1"/>
          </p:nvPr>
        </p:nvSpPr>
        <p:spPr>
          <a:xfrm>
            <a:off x="1103312" y="2052918"/>
            <a:ext cx="5097463" cy="4195481"/>
          </a:xfrm>
        </p:spPr>
        <p:txBody>
          <a:bodyPr>
            <a:normAutofit fontScale="92500" lnSpcReduction="10000"/>
          </a:bodyPr>
          <a:lstStyle/>
          <a:p>
            <a:pPr algn="just"/>
            <a:r>
              <a:rPr lang="en-US" dirty="0"/>
              <a:t>To avoid the saturation of common magnitude scales, the concept of </a:t>
            </a:r>
            <a:r>
              <a:rPr lang="en-US" b="1" u="sng" dirty="0"/>
              <a:t>seismic moment (M</a:t>
            </a:r>
            <a:r>
              <a:rPr lang="en-US" b="1" u="sng" baseline="-25000" dirty="0"/>
              <a:t>0</a:t>
            </a:r>
            <a:r>
              <a:rPr lang="en-US" b="1" u="sng" dirty="0"/>
              <a:t>)</a:t>
            </a:r>
            <a:r>
              <a:rPr lang="en-US" b="1" dirty="0"/>
              <a:t> </a:t>
            </a:r>
            <a:r>
              <a:rPr lang="en-US" dirty="0"/>
              <a:t>is used. In shear faulting, two blocks move away from each other, parallel to the fault plane. M</a:t>
            </a:r>
            <a:r>
              <a:rPr lang="en-US" baseline="-25000" dirty="0"/>
              <a:t>0</a:t>
            </a:r>
            <a:r>
              <a:rPr lang="en-US" dirty="0"/>
              <a:t> is exerted in the same direction. Aki (1966) used this to develop the </a:t>
            </a:r>
            <a:r>
              <a:rPr lang="en-US" b="1" u="sng" dirty="0"/>
              <a:t>moment magnitude (M</a:t>
            </a:r>
            <a:r>
              <a:rPr lang="en-US" b="1" u="sng" baseline="-25000" dirty="0"/>
              <a:t>w</a:t>
            </a:r>
            <a:r>
              <a:rPr lang="en-US" b="1" u="sng" dirty="0"/>
              <a:t>)</a:t>
            </a:r>
            <a:r>
              <a:rPr lang="en-US" b="1" dirty="0"/>
              <a:t> </a:t>
            </a:r>
            <a:r>
              <a:rPr lang="en-US" dirty="0"/>
              <a:t>scale.</a:t>
            </a:r>
          </a:p>
          <a:p>
            <a:pPr algn="just"/>
            <a:r>
              <a:rPr lang="en-US" dirty="0"/>
              <a:t>This scale effectively takes into account </a:t>
            </a:r>
            <a:r>
              <a:rPr lang="en-US" dirty="0" smtClean="0"/>
              <a:t>the spectrum of all </a:t>
            </a:r>
            <a:r>
              <a:rPr lang="en-US" dirty="0"/>
              <a:t>periods, unlike M</a:t>
            </a:r>
            <a:r>
              <a:rPr lang="en-US" baseline="-25000" dirty="0"/>
              <a:t>L</a:t>
            </a:r>
            <a:r>
              <a:rPr lang="en-US" dirty="0"/>
              <a:t>. </a:t>
            </a:r>
          </a:p>
          <a:p>
            <a:pPr algn="just"/>
            <a:r>
              <a:rPr lang="en-US" dirty="0"/>
              <a:t>While M</a:t>
            </a:r>
            <a:r>
              <a:rPr lang="en-US" baseline="-25000" dirty="0"/>
              <a:t>w</a:t>
            </a:r>
            <a:r>
              <a:rPr lang="en-US" dirty="0"/>
              <a:t> is considered more reliable than other scales, its computation can be time-consuming.</a:t>
            </a:r>
            <a:endParaRPr lang="el-GR" dirty="0"/>
          </a:p>
        </p:txBody>
      </p:sp>
      <p:sp>
        <p:nvSpPr>
          <p:cNvPr id="4" name="Slide Number Placeholder 3">
            <a:extLst>
              <a:ext uri="{FF2B5EF4-FFF2-40B4-BE49-F238E27FC236}">
                <a16:creationId xmlns:a16="http://schemas.microsoft.com/office/drawing/2014/main" xmlns="" id="{813E1BDC-37A2-4E04-A6DD-D81A6E719DD2}"/>
              </a:ext>
            </a:extLst>
          </p:cNvPr>
          <p:cNvSpPr>
            <a:spLocks noGrp="1"/>
          </p:cNvSpPr>
          <p:nvPr>
            <p:ph type="sldNum" sz="quarter" idx="12"/>
          </p:nvPr>
        </p:nvSpPr>
        <p:spPr/>
        <p:txBody>
          <a:bodyPr/>
          <a:lstStyle/>
          <a:p>
            <a:fld id="{1AA1295A-870F-48B6-A830-BD0DBBD9B62E}" type="slidenum">
              <a:rPr lang="el-GR" smtClean="0"/>
              <a:pPr/>
              <a:t>18</a:t>
            </a:fld>
            <a:endParaRPr lang="el-GR"/>
          </a:p>
        </p:txBody>
      </p:sp>
      <p:pic>
        <p:nvPicPr>
          <p:cNvPr id="10" name="Picture 9">
            <a:extLst>
              <a:ext uri="{FF2B5EF4-FFF2-40B4-BE49-F238E27FC236}">
                <a16:creationId xmlns:a16="http://schemas.microsoft.com/office/drawing/2014/main" xmlns="" id="{54685C50-3B06-495D-880C-E7A1157F7DD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52970" y="1340271"/>
            <a:ext cx="4092919" cy="5222000"/>
          </a:xfrm>
          <a:prstGeom prst="rect">
            <a:avLst/>
          </a:prstGeom>
        </p:spPr>
      </p:pic>
    </p:spTree>
    <p:extLst>
      <p:ext uri="{BB962C8B-B14F-4D97-AF65-F5344CB8AC3E}">
        <p14:creationId xmlns:p14="http://schemas.microsoft.com/office/powerpoint/2010/main" xmlns="" val="2805832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A2AF7-4478-45BF-BB31-B12E695EBFD6}"/>
              </a:ext>
            </a:extLst>
          </p:cNvPr>
          <p:cNvSpPr>
            <a:spLocks noGrp="1"/>
          </p:cNvSpPr>
          <p:nvPr>
            <p:ph type="title"/>
          </p:nvPr>
        </p:nvSpPr>
        <p:spPr/>
        <p:txBody>
          <a:bodyPr/>
          <a:lstStyle/>
          <a:p>
            <a:r>
              <a:rPr lang="en-US" dirty="0"/>
              <a:t>Introduction – Magnitude</a:t>
            </a:r>
            <a:endParaRPr lang="el-GR" dirty="0"/>
          </a:p>
        </p:txBody>
      </p:sp>
      <p:sp>
        <p:nvSpPr>
          <p:cNvPr id="3" name="Content Placeholder 2">
            <a:extLst>
              <a:ext uri="{FF2B5EF4-FFF2-40B4-BE49-F238E27FC236}">
                <a16:creationId xmlns:a16="http://schemas.microsoft.com/office/drawing/2014/main" xmlns="" xmlns:a14="http://schemas.microsoft.com/office/drawing/2010/main" xmlns:mc="http://schemas.openxmlformats.org/markup-compatibility/2006" id="{A707ADDE-10BE-4B17-9193-6C037B055B2C}"/>
              </a:ext>
            </a:extLst>
          </p:cNvPr>
          <p:cNvSpPr>
            <a:spLocks noGrp="1" noRot="1" noChangeAspect="1" noMove="1" noResize="1" noEditPoints="1" noAdjustHandles="1" noChangeArrowheads="1" noChangeShapeType="1" noTextEdit="1"/>
          </p:cNvSpPr>
          <p:nvPr>
            <p:ph idx="1"/>
          </p:nvPr>
        </p:nvSpPr>
        <p:spPr>
          <a:xfrm>
            <a:off x="1103313" y="1420428"/>
            <a:ext cx="5208710" cy="4827972"/>
          </a:xfrm>
          <a:blipFill>
            <a:blip r:embed="rId2" cstate="print"/>
            <a:stretch>
              <a:fillRect l="-468" t="-1894" r="-351"/>
            </a:stretch>
          </a:blipFill>
        </p:spPr>
        <p:txBody>
          <a:bodyPr/>
          <a:lstStyle/>
          <a:p>
            <a:pPr>
              <a:buNone/>
            </a:pPr>
            <a:r>
              <a:rPr lang="el-GR" dirty="0" smtClean="0">
                <a:noFill/>
              </a:rPr>
              <a:t> </a:t>
            </a:r>
            <a:endParaRPr lang="el-GR" dirty="0">
              <a:noFill/>
            </a:endParaRPr>
          </a:p>
        </p:txBody>
      </p:sp>
      <p:sp>
        <p:nvSpPr>
          <p:cNvPr id="4" name="Slide Number Placeholder 3">
            <a:extLst>
              <a:ext uri="{FF2B5EF4-FFF2-40B4-BE49-F238E27FC236}">
                <a16:creationId xmlns:a16="http://schemas.microsoft.com/office/drawing/2014/main" xmlns="" id="{AB90C6E8-8550-4B37-B534-AD397B9A0BC1}"/>
              </a:ext>
            </a:extLst>
          </p:cNvPr>
          <p:cNvSpPr>
            <a:spLocks noGrp="1"/>
          </p:cNvSpPr>
          <p:nvPr>
            <p:ph type="sldNum" sz="quarter" idx="12"/>
          </p:nvPr>
        </p:nvSpPr>
        <p:spPr/>
        <p:txBody>
          <a:bodyPr/>
          <a:lstStyle/>
          <a:p>
            <a:fld id="{1AA1295A-870F-48B6-A830-BD0DBBD9B62E}" type="slidenum">
              <a:rPr lang="el-GR" smtClean="0"/>
              <a:pPr/>
              <a:t>19</a:t>
            </a:fld>
            <a:endParaRPr lang="el-GR"/>
          </a:p>
        </p:txBody>
      </p:sp>
      <p:pic>
        <p:nvPicPr>
          <p:cNvPr id="8" name="Picture 7">
            <a:extLst>
              <a:ext uri="{FF2B5EF4-FFF2-40B4-BE49-F238E27FC236}">
                <a16:creationId xmlns:a16="http://schemas.microsoft.com/office/drawing/2014/main" xmlns="" id="{737CB2AA-BCE5-4231-A54B-75868858CCA5}"/>
              </a:ext>
            </a:extLst>
          </p:cNvPr>
          <p:cNvPicPr>
            <a:picLocks noChangeAspect="1"/>
          </p:cNvPicPr>
          <p:nvPr/>
        </p:nvPicPr>
        <p:blipFill>
          <a:blip r:embed="rId3" cstate="print"/>
          <a:stretch>
            <a:fillRect/>
          </a:stretch>
        </p:blipFill>
        <p:spPr>
          <a:xfrm>
            <a:off x="6529277" y="2126638"/>
            <a:ext cx="5485400" cy="4460382"/>
          </a:xfrm>
          <a:prstGeom prst="rect">
            <a:avLst/>
          </a:prstGeom>
        </p:spPr>
      </p:pic>
      <p:sp>
        <p:nvSpPr>
          <p:cNvPr id="6" name="TextBox 5">
            <a:extLst>
              <a:ext uri="{FF2B5EF4-FFF2-40B4-BE49-F238E27FC236}">
                <a16:creationId xmlns:a16="http://schemas.microsoft.com/office/drawing/2014/main" xmlns="" id="{AAA3F832-B8B6-482A-BFD8-807392E34225}"/>
              </a:ext>
            </a:extLst>
          </p:cNvPr>
          <p:cNvSpPr txBox="1"/>
          <p:nvPr/>
        </p:nvSpPr>
        <p:spPr>
          <a:xfrm>
            <a:off x="7865983" y="1620611"/>
            <a:ext cx="2811988" cy="369332"/>
          </a:xfrm>
          <a:prstGeom prst="rect">
            <a:avLst/>
          </a:prstGeom>
          <a:noFill/>
        </p:spPr>
        <p:txBody>
          <a:bodyPr wrap="none" rtlCol="0">
            <a:spAutoFit/>
          </a:bodyPr>
          <a:lstStyle/>
          <a:p>
            <a:r>
              <a:rPr lang="en-US" dirty="0"/>
              <a:t>Kassaras &amp; Kaviris, 2017 </a:t>
            </a:r>
            <a:endParaRPr lang="el-GR" dirty="0"/>
          </a:p>
        </p:txBody>
      </p:sp>
    </p:spTree>
    <p:extLst>
      <p:ext uri="{BB962C8B-B14F-4D97-AF65-F5344CB8AC3E}">
        <p14:creationId xmlns:p14="http://schemas.microsoft.com/office/powerpoint/2010/main" xmlns="" val="857079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4A41B-FAA3-418B-9CC4-7BFFD70878DE}"/>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93866094-57AC-4D6E-B9B9-28D9B2D79FBD}"/>
              </a:ext>
            </a:extLst>
          </p:cNvPr>
          <p:cNvSpPr>
            <a:spLocks noGrp="1"/>
          </p:cNvSpPr>
          <p:nvPr>
            <p:ph idx="1"/>
          </p:nvPr>
        </p:nvSpPr>
        <p:spPr/>
        <p:txBody>
          <a:bodyPr/>
          <a:lstStyle/>
          <a:p>
            <a:pPr algn="just"/>
            <a:r>
              <a:rPr lang="en-US" b="1" u="sng" dirty="0"/>
              <a:t>Focal Mechanisms (or fault-plane solutions):</a:t>
            </a:r>
            <a:r>
              <a:rPr lang="en-US" b="1" dirty="0"/>
              <a:t> </a:t>
            </a:r>
            <a:r>
              <a:rPr lang="en-US" dirty="0"/>
              <a:t>they showcase the geometry and kinematics of the activated fault. They are determined with various methods. They are described by the strike</a:t>
            </a:r>
            <a:r>
              <a:rPr lang="el-GR" dirty="0"/>
              <a:t> φ (</a:t>
            </a:r>
            <a:r>
              <a:rPr lang="en-US" dirty="0"/>
              <a:t>azimuth of the fault-plane, clockwise from the north), the dip </a:t>
            </a:r>
            <a:r>
              <a:rPr lang="el-GR" dirty="0"/>
              <a:t>δ</a:t>
            </a:r>
            <a:r>
              <a:rPr lang="en-US" dirty="0"/>
              <a:t> (the angle between the fault-plane and the vertical plane) and the rake </a:t>
            </a:r>
            <a:r>
              <a:rPr lang="el-GR" dirty="0"/>
              <a:t>λ</a:t>
            </a:r>
            <a:r>
              <a:rPr lang="en-US" dirty="0"/>
              <a:t> (corresponds to the movement direction of the hanging wall).</a:t>
            </a:r>
            <a:endParaRPr lang="el-GR" dirty="0"/>
          </a:p>
          <a:p>
            <a:pPr algn="just"/>
            <a:endParaRPr lang="el-GR" dirty="0"/>
          </a:p>
          <a:p>
            <a:pPr algn="just"/>
            <a:r>
              <a:rPr lang="en-US" dirty="0"/>
              <a:t>Focal Mechanisms are graphically represented by </a:t>
            </a:r>
            <a:r>
              <a:rPr lang="en-US" b="1" u="sng" dirty="0"/>
              <a:t>beachballs.</a:t>
            </a:r>
            <a:endParaRPr lang="el-GR" dirty="0"/>
          </a:p>
        </p:txBody>
      </p:sp>
      <p:sp>
        <p:nvSpPr>
          <p:cNvPr id="4" name="Slide Number Placeholder 3">
            <a:extLst>
              <a:ext uri="{FF2B5EF4-FFF2-40B4-BE49-F238E27FC236}">
                <a16:creationId xmlns:a16="http://schemas.microsoft.com/office/drawing/2014/main" xmlns="" id="{405C338F-F5DC-4324-827E-A33F17E95C82}"/>
              </a:ext>
            </a:extLst>
          </p:cNvPr>
          <p:cNvSpPr>
            <a:spLocks noGrp="1"/>
          </p:cNvSpPr>
          <p:nvPr>
            <p:ph type="sldNum" sz="quarter" idx="12"/>
          </p:nvPr>
        </p:nvSpPr>
        <p:spPr/>
        <p:txBody>
          <a:bodyPr/>
          <a:lstStyle/>
          <a:p>
            <a:fld id="{1AA1295A-870F-48B6-A830-BD0DBBD9B62E}" type="slidenum">
              <a:rPr lang="el-GR" smtClean="0"/>
              <a:pPr/>
              <a:t>2</a:t>
            </a:fld>
            <a:endParaRPr lang="el-GR"/>
          </a:p>
        </p:txBody>
      </p:sp>
      <p:sp>
        <p:nvSpPr>
          <p:cNvPr id="5" name="TextBox 4">
            <a:extLst>
              <a:ext uri="{FF2B5EF4-FFF2-40B4-BE49-F238E27FC236}">
                <a16:creationId xmlns:a16="http://schemas.microsoft.com/office/drawing/2014/main" xmlns="" id="{7C959613-0878-4085-A9DE-3E9AE1C40E36}"/>
              </a:ext>
            </a:extLst>
          </p:cNvPr>
          <p:cNvSpPr txBox="1"/>
          <p:nvPr/>
        </p:nvSpPr>
        <p:spPr>
          <a:xfrm>
            <a:off x="5238627" y="3919825"/>
            <a:ext cx="1074333" cy="461665"/>
          </a:xfrm>
          <a:prstGeom prst="rect">
            <a:avLst/>
          </a:prstGeom>
          <a:noFill/>
        </p:spPr>
        <p:txBody>
          <a:bodyPr wrap="none" rtlCol="0">
            <a:spAutoFit/>
          </a:bodyPr>
          <a:lstStyle/>
          <a:p>
            <a:r>
              <a:rPr lang="el-GR" sz="2400" b="1" dirty="0"/>
              <a:t>φ/δ/λ</a:t>
            </a:r>
          </a:p>
        </p:txBody>
      </p:sp>
      <p:pic>
        <p:nvPicPr>
          <p:cNvPr id="3074" name="Picture 2" descr="https://upload.wikimedia.org/wikipedia/commons/thumb/4/4c/Focal_mechanism_03.jpg/220px-Focal_mechanism_03.jpg">
            <a:extLst>
              <a:ext uri="{FF2B5EF4-FFF2-40B4-BE49-F238E27FC236}">
                <a16:creationId xmlns:a16="http://schemas.microsoft.com/office/drawing/2014/main" xmlns="" id="{618E63F4-5F19-4B52-9FD3-D25BFA66518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8119" b="56963"/>
          <a:stretch/>
        </p:blipFill>
        <p:spPr bwMode="auto">
          <a:xfrm>
            <a:off x="4951557" y="4980374"/>
            <a:ext cx="1648472" cy="16690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29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D9857-6C34-4338-BAC1-50F24214EDD2}"/>
              </a:ext>
            </a:extLst>
          </p:cNvPr>
          <p:cNvSpPr>
            <a:spLocks noGrp="1"/>
          </p:cNvSpPr>
          <p:nvPr>
            <p:ph type="title"/>
          </p:nvPr>
        </p:nvSpPr>
        <p:spPr/>
        <p:txBody>
          <a:bodyPr/>
          <a:lstStyle/>
          <a:p>
            <a:r>
              <a:rPr lang="en-US" dirty="0"/>
              <a:t>Introduction – Intensity</a:t>
            </a:r>
            <a:endParaRPr lang="el-GR" dirty="0"/>
          </a:p>
        </p:txBody>
      </p:sp>
      <p:sp>
        <p:nvSpPr>
          <p:cNvPr id="3" name="Content Placeholder 2">
            <a:extLst>
              <a:ext uri="{FF2B5EF4-FFF2-40B4-BE49-F238E27FC236}">
                <a16:creationId xmlns:a16="http://schemas.microsoft.com/office/drawing/2014/main" xmlns="" id="{07E047E9-C5B9-46BF-9927-F91ABB151A19}"/>
              </a:ext>
            </a:extLst>
          </p:cNvPr>
          <p:cNvSpPr>
            <a:spLocks noGrp="1"/>
          </p:cNvSpPr>
          <p:nvPr>
            <p:ph idx="1"/>
          </p:nvPr>
        </p:nvSpPr>
        <p:spPr>
          <a:xfrm>
            <a:off x="577049" y="1420428"/>
            <a:ext cx="11221374" cy="4827972"/>
          </a:xfrm>
        </p:spPr>
        <p:txBody>
          <a:bodyPr>
            <a:normAutofit/>
          </a:bodyPr>
          <a:lstStyle/>
          <a:p>
            <a:r>
              <a:rPr lang="en-US" dirty="0"/>
              <a:t>As with magnitudes, there is a wide variety of scales concerning intensity. The most commonly used is the </a:t>
            </a:r>
            <a:r>
              <a:rPr lang="en-US" b="1" u="sng" dirty="0"/>
              <a:t>European </a:t>
            </a:r>
            <a:r>
              <a:rPr lang="en-US" b="1" u="sng" dirty="0" err="1"/>
              <a:t>Macroseismic</a:t>
            </a:r>
            <a:r>
              <a:rPr lang="en-US" b="1" u="sng" dirty="0"/>
              <a:t> Scale (EMS-98)</a:t>
            </a:r>
            <a:r>
              <a:rPr lang="en-US" dirty="0"/>
              <a:t>. </a:t>
            </a:r>
          </a:p>
          <a:p>
            <a:r>
              <a:rPr lang="en-US" dirty="0"/>
              <a:t>It takes into account the building type and the earthquake effects on people, structures and the surface.</a:t>
            </a:r>
          </a:p>
          <a:p>
            <a:r>
              <a:rPr lang="en-US" dirty="0"/>
              <a:t>The scale has 12 grades, noted as Roman numerals, from I (not felt; not felt by anyone) up to XII (completely devastated; almost all structures destroyed, ground changes).</a:t>
            </a:r>
            <a:endParaRPr lang="el-GR" dirty="0"/>
          </a:p>
        </p:txBody>
      </p:sp>
      <p:sp>
        <p:nvSpPr>
          <p:cNvPr id="4" name="Slide Number Placeholder 3">
            <a:extLst>
              <a:ext uri="{FF2B5EF4-FFF2-40B4-BE49-F238E27FC236}">
                <a16:creationId xmlns:a16="http://schemas.microsoft.com/office/drawing/2014/main" xmlns="" id="{20A72156-F045-42F6-9CEE-C7CDBA658904}"/>
              </a:ext>
            </a:extLst>
          </p:cNvPr>
          <p:cNvSpPr>
            <a:spLocks noGrp="1"/>
          </p:cNvSpPr>
          <p:nvPr>
            <p:ph type="sldNum" sz="quarter" idx="12"/>
          </p:nvPr>
        </p:nvSpPr>
        <p:spPr/>
        <p:txBody>
          <a:bodyPr/>
          <a:lstStyle/>
          <a:p>
            <a:fld id="{1AA1295A-870F-48B6-A830-BD0DBBD9B62E}" type="slidenum">
              <a:rPr lang="el-GR" smtClean="0"/>
              <a:pPr/>
              <a:t>20</a:t>
            </a:fld>
            <a:endParaRPr lang="el-GR"/>
          </a:p>
        </p:txBody>
      </p:sp>
      <p:pic>
        <p:nvPicPr>
          <p:cNvPr id="5" name="Picture 6" descr="Intense5_12">
            <a:extLst>
              <a:ext uri="{FF2B5EF4-FFF2-40B4-BE49-F238E27FC236}">
                <a16:creationId xmlns:a16="http://schemas.microsoft.com/office/drawing/2014/main" xmlns="" id="{5FE5A091-5ECE-46F5-A591-240D5D0FE6E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34975" y="3622825"/>
            <a:ext cx="5249662" cy="3119805"/>
          </a:xfrm>
          <a:prstGeom prst="rect">
            <a:avLst/>
          </a:prstGeom>
          <a:noFill/>
          <a:ln w="22225">
            <a:solidFill>
              <a:srgbClr val="CC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7" descr="image.png">
            <a:extLst>
              <a:ext uri="{FF2B5EF4-FFF2-40B4-BE49-F238E27FC236}">
                <a16:creationId xmlns:a16="http://schemas.microsoft.com/office/drawing/2014/main" xmlns="" id="{CB134967-9A21-43A8-8AE6-C64E24F95331}"/>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8961" y="3577362"/>
            <a:ext cx="2334577" cy="3210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Lst>
        </p:spPr>
      </p:pic>
    </p:spTree>
    <p:extLst>
      <p:ext uri="{BB962C8B-B14F-4D97-AF65-F5344CB8AC3E}">
        <p14:creationId xmlns:p14="http://schemas.microsoft.com/office/powerpoint/2010/main" xmlns="" val="19142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BD580-0BF2-44E6-9046-F7845E5C98C5}"/>
              </a:ext>
            </a:extLst>
          </p:cNvPr>
          <p:cNvSpPr>
            <a:spLocks noGrp="1"/>
          </p:cNvSpPr>
          <p:nvPr>
            <p:ph type="title"/>
          </p:nvPr>
        </p:nvSpPr>
        <p:spPr>
          <a:xfrm>
            <a:off x="646111" y="452718"/>
            <a:ext cx="9669741" cy="1400530"/>
          </a:xfrm>
        </p:spPr>
        <p:txBody>
          <a:bodyPr/>
          <a:lstStyle/>
          <a:p>
            <a:r>
              <a:rPr lang="en-US" dirty="0"/>
              <a:t>Seismicity in the Gulf of Corinth (</a:t>
            </a:r>
            <a:r>
              <a:rPr lang="en-US" dirty="0" err="1"/>
              <a:t>GoC</a:t>
            </a:r>
            <a:r>
              <a:rPr lang="en-US" dirty="0"/>
              <a:t>)</a:t>
            </a:r>
            <a:endParaRPr lang="el-GR" dirty="0"/>
          </a:p>
        </p:txBody>
      </p:sp>
      <p:sp>
        <p:nvSpPr>
          <p:cNvPr id="3" name="Content Placeholder 2">
            <a:extLst>
              <a:ext uri="{FF2B5EF4-FFF2-40B4-BE49-F238E27FC236}">
                <a16:creationId xmlns:a16="http://schemas.microsoft.com/office/drawing/2014/main" xmlns="" id="{F7A665CA-A292-4A17-AF27-269302374801}"/>
              </a:ext>
            </a:extLst>
          </p:cNvPr>
          <p:cNvSpPr>
            <a:spLocks noGrp="1"/>
          </p:cNvSpPr>
          <p:nvPr>
            <p:ph idx="1"/>
          </p:nvPr>
        </p:nvSpPr>
        <p:spPr>
          <a:xfrm>
            <a:off x="301841" y="1961966"/>
            <a:ext cx="4083728" cy="4443316"/>
          </a:xfrm>
        </p:spPr>
        <p:txBody>
          <a:bodyPr>
            <a:normAutofit fontScale="92500" lnSpcReduction="20000"/>
          </a:bodyPr>
          <a:lstStyle/>
          <a:p>
            <a:pPr algn="just"/>
            <a:r>
              <a:rPr lang="en-US" dirty="0"/>
              <a:t>A “natural laboratory” for seismology and tectonics</a:t>
            </a:r>
          </a:p>
          <a:p>
            <a:pPr algn="just"/>
            <a:r>
              <a:rPr lang="en-US" dirty="0"/>
              <a:t>A complex asymmetric half-graben with an (approximate) E – W orientation, dominated by normal faulting</a:t>
            </a:r>
          </a:p>
          <a:p>
            <a:pPr algn="just"/>
            <a:r>
              <a:rPr lang="en-US" dirty="0"/>
              <a:t>Very active area of intraplate seismicity</a:t>
            </a:r>
          </a:p>
          <a:p>
            <a:pPr algn="just"/>
            <a:r>
              <a:rPr lang="en-US" dirty="0"/>
              <a:t>The western part is far more active than the eastern</a:t>
            </a:r>
          </a:p>
          <a:p>
            <a:pPr algn="just"/>
            <a:r>
              <a:rPr lang="en-US" dirty="0"/>
              <a:t>Nevertheless, significant earthquakes have been observed in both ends, with the western one being frequented by seismic swarms</a:t>
            </a:r>
          </a:p>
          <a:p>
            <a:pPr algn="just"/>
            <a:endParaRPr lang="el-GR" dirty="0"/>
          </a:p>
        </p:txBody>
      </p:sp>
      <p:sp>
        <p:nvSpPr>
          <p:cNvPr id="4" name="Slide Number Placeholder 3">
            <a:extLst>
              <a:ext uri="{FF2B5EF4-FFF2-40B4-BE49-F238E27FC236}">
                <a16:creationId xmlns:a16="http://schemas.microsoft.com/office/drawing/2014/main" xmlns="" id="{9DCFC610-ADCC-4F0C-ACA0-E6F85AD85734}"/>
              </a:ext>
            </a:extLst>
          </p:cNvPr>
          <p:cNvSpPr>
            <a:spLocks noGrp="1"/>
          </p:cNvSpPr>
          <p:nvPr>
            <p:ph type="sldNum" sz="quarter" idx="12"/>
          </p:nvPr>
        </p:nvSpPr>
        <p:spPr/>
        <p:txBody>
          <a:bodyPr/>
          <a:lstStyle/>
          <a:p>
            <a:fld id="{1AA1295A-870F-48B6-A830-BD0DBBD9B62E}" type="slidenum">
              <a:rPr lang="el-GR" smtClean="0"/>
              <a:pPr/>
              <a:t>21</a:t>
            </a:fld>
            <a:endParaRPr lang="el-GR"/>
          </a:p>
        </p:txBody>
      </p:sp>
      <p:pic>
        <p:nvPicPr>
          <p:cNvPr id="5" name="Picture 4">
            <a:extLst>
              <a:ext uri="{FF2B5EF4-FFF2-40B4-BE49-F238E27FC236}">
                <a16:creationId xmlns:a16="http://schemas.microsoft.com/office/drawing/2014/main" xmlns="" id="{84423926-A586-4A05-9F40-F0387F7A5F01}"/>
              </a:ext>
            </a:extLst>
          </p:cNvPr>
          <p:cNvPicPr>
            <a:picLocks noChangeAspect="1"/>
          </p:cNvPicPr>
          <p:nvPr/>
        </p:nvPicPr>
        <p:blipFill>
          <a:blip r:embed="rId2" cstate="print"/>
          <a:stretch>
            <a:fillRect/>
          </a:stretch>
        </p:blipFill>
        <p:spPr>
          <a:xfrm>
            <a:off x="4456589" y="1961966"/>
            <a:ext cx="7555334" cy="4703949"/>
          </a:xfrm>
          <a:prstGeom prst="rect">
            <a:avLst/>
          </a:prstGeom>
        </p:spPr>
      </p:pic>
    </p:spTree>
    <p:extLst>
      <p:ext uri="{BB962C8B-B14F-4D97-AF65-F5344CB8AC3E}">
        <p14:creationId xmlns:p14="http://schemas.microsoft.com/office/powerpoint/2010/main" xmlns="" val="2005429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8C3DF-30BA-4883-AD7F-D5FBD95F2162}"/>
              </a:ext>
            </a:extLst>
          </p:cNvPr>
          <p:cNvSpPr>
            <a:spLocks noGrp="1"/>
          </p:cNvSpPr>
          <p:nvPr>
            <p:ph type="title"/>
          </p:nvPr>
        </p:nvSpPr>
        <p:spPr/>
        <p:txBody>
          <a:bodyPr/>
          <a:lstStyle/>
          <a:p>
            <a:r>
              <a:rPr lang="en-US" dirty="0"/>
              <a:t>Seismicity in the </a:t>
            </a:r>
            <a:r>
              <a:rPr lang="en-US" dirty="0" err="1"/>
              <a:t>GoC</a:t>
            </a:r>
            <a:endParaRPr lang="el-GR" dirty="0"/>
          </a:p>
        </p:txBody>
      </p:sp>
      <p:sp>
        <p:nvSpPr>
          <p:cNvPr id="3" name="Content Placeholder 2">
            <a:extLst>
              <a:ext uri="{FF2B5EF4-FFF2-40B4-BE49-F238E27FC236}">
                <a16:creationId xmlns:a16="http://schemas.microsoft.com/office/drawing/2014/main" xmlns="" id="{A64D34A0-02A8-44D4-8E65-7F4AE8E843CA}"/>
              </a:ext>
            </a:extLst>
          </p:cNvPr>
          <p:cNvSpPr>
            <a:spLocks noGrp="1"/>
          </p:cNvSpPr>
          <p:nvPr>
            <p:ph idx="1"/>
          </p:nvPr>
        </p:nvSpPr>
        <p:spPr/>
        <p:txBody>
          <a:bodyPr/>
          <a:lstStyle/>
          <a:p>
            <a:r>
              <a:rPr lang="en-US" dirty="0"/>
              <a:t>Some of the significant earthquakes that have occurred in the </a:t>
            </a:r>
            <a:r>
              <a:rPr lang="en-US" dirty="0" err="1"/>
              <a:t>GoC</a:t>
            </a:r>
            <a:r>
              <a:rPr lang="en-US" dirty="0"/>
              <a:t> since the antiquity:</a:t>
            </a:r>
            <a:endParaRPr lang="el-GR" dirty="0"/>
          </a:p>
        </p:txBody>
      </p:sp>
      <p:sp>
        <p:nvSpPr>
          <p:cNvPr id="4" name="Slide Number Placeholder 3">
            <a:extLst>
              <a:ext uri="{FF2B5EF4-FFF2-40B4-BE49-F238E27FC236}">
                <a16:creationId xmlns:a16="http://schemas.microsoft.com/office/drawing/2014/main" xmlns="" id="{6ADC401B-1F1A-476D-AC9B-AA66367C8D91}"/>
              </a:ext>
            </a:extLst>
          </p:cNvPr>
          <p:cNvSpPr>
            <a:spLocks noGrp="1"/>
          </p:cNvSpPr>
          <p:nvPr>
            <p:ph type="sldNum" sz="quarter" idx="12"/>
          </p:nvPr>
        </p:nvSpPr>
        <p:spPr/>
        <p:txBody>
          <a:bodyPr/>
          <a:lstStyle/>
          <a:p>
            <a:fld id="{1AA1295A-870F-48B6-A830-BD0DBBD9B62E}" type="slidenum">
              <a:rPr lang="el-GR" smtClean="0"/>
              <a:pPr/>
              <a:t>22</a:t>
            </a:fld>
            <a:endParaRPr lang="el-GR"/>
          </a:p>
        </p:txBody>
      </p:sp>
      <p:graphicFrame>
        <p:nvGraphicFramePr>
          <p:cNvPr id="5" name="Table 4">
            <a:extLst>
              <a:ext uri="{FF2B5EF4-FFF2-40B4-BE49-F238E27FC236}">
                <a16:creationId xmlns:a16="http://schemas.microsoft.com/office/drawing/2014/main" xmlns="" id="{BC7D1371-2E37-4777-B807-2AC63393A147}"/>
              </a:ext>
            </a:extLst>
          </p:cNvPr>
          <p:cNvGraphicFramePr>
            <a:graphicFrameLocks noGrp="1"/>
          </p:cNvGraphicFramePr>
          <p:nvPr>
            <p:extLst>
              <p:ext uri="{D42A27DB-BD31-4B8C-83A1-F6EECF244321}">
                <p14:modId xmlns:p14="http://schemas.microsoft.com/office/powerpoint/2010/main" xmlns="" val="1309407669"/>
              </p:ext>
            </p:extLst>
          </p:nvPr>
        </p:nvGraphicFramePr>
        <p:xfrm>
          <a:off x="1518083" y="2947960"/>
          <a:ext cx="8256231" cy="2926080"/>
        </p:xfrm>
        <a:graphic>
          <a:graphicData uri="http://schemas.openxmlformats.org/drawingml/2006/table">
            <a:tbl>
              <a:tblPr firstRow="1" bandRow="1">
                <a:tableStyleId>{5C22544A-7EE6-4342-B048-85BDC9FD1C3A}</a:tableStyleId>
              </a:tblPr>
              <a:tblGrid>
                <a:gridCol w="2752077">
                  <a:extLst>
                    <a:ext uri="{9D8B030D-6E8A-4147-A177-3AD203B41FA5}">
                      <a16:colId xmlns:a16="http://schemas.microsoft.com/office/drawing/2014/main" xmlns="" val="2726565333"/>
                    </a:ext>
                  </a:extLst>
                </a:gridCol>
                <a:gridCol w="2752077">
                  <a:extLst>
                    <a:ext uri="{9D8B030D-6E8A-4147-A177-3AD203B41FA5}">
                      <a16:colId xmlns:a16="http://schemas.microsoft.com/office/drawing/2014/main" xmlns="" val="2037419859"/>
                    </a:ext>
                  </a:extLst>
                </a:gridCol>
                <a:gridCol w="2752077">
                  <a:extLst>
                    <a:ext uri="{9D8B030D-6E8A-4147-A177-3AD203B41FA5}">
                      <a16:colId xmlns:a16="http://schemas.microsoft.com/office/drawing/2014/main" xmlns="" val="804607915"/>
                    </a:ext>
                  </a:extLst>
                </a:gridCol>
              </a:tblGrid>
              <a:tr h="312866">
                <a:tc>
                  <a:txBody>
                    <a:bodyPr/>
                    <a:lstStyle/>
                    <a:p>
                      <a:pPr algn="ctr"/>
                      <a:r>
                        <a:rPr lang="en-US" dirty="0"/>
                        <a:t>Area</a:t>
                      </a:r>
                      <a:endParaRPr lang="el-GR" dirty="0"/>
                    </a:p>
                  </a:txBody>
                  <a:tcPr/>
                </a:tc>
                <a:tc>
                  <a:txBody>
                    <a:bodyPr/>
                    <a:lstStyle/>
                    <a:p>
                      <a:pPr algn="ctr"/>
                      <a:r>
                        <a:rPr lang="en-US" dirty="0"/>
                        <a:t>Magnitude</a:t>
                      </a:r>
                      <a:endParaRPr lang="el-GR" dirty="0"/>
                    </a:p>
                  </a:txBody>
                  <a:tcPr/>
                </a:tc>
                <a:tc>
                  <a:txBody>
                    <a:bodyPr/>
                    <a:lstStyle/>
                    <a:p>
                      <a:pPr algn="ctr"/>
                      <a:r>
                        <a:rPr lang="en-US" dirty="0"/>
                        <a:t>Year</a:t>
                      </a:r>
                      <a:endParaRPr lang="el-GR" dirty="0"/>
                    </a:p>
                  </a:txBody>
                  <a:tcPr/>
                </a:tc>
                <a:extLst>
                  <a:ext uri="{0D108BD9-81ED-4DB2-BD59-A6C34878D82A}">
                    <a16:rowId xmlns:a16="http://schemas.microsoft.com/office/drawing/2014/main" xmlns="" val="2249347484"/>
                  </a:ext>
                </a:extLst>
              </a:tr>
              <a:tr h="312866">
                <a:tc>
                  <a:txBody>
                    <a:bodyPr/>
                    <a:lstStyle/>
                    <a:p>
                      <a:pPr algn="ctr"/>
                      <a:r>
                        <a:rPr lang="en-US" dirty="0"/>
                        <a:t>Helike</a:t>
                      </a:r>
                      <a:endParaRPr lang="el-GR" dirty="0"/>
                    </a:p>
                  </a:txBody>
                  <a:tcPr/>
                </a:tc>
                <a:tc>
                  <a:txBody>
                    <a:bodyPr/>
                    <a:lstStyle/>
                    <a:p>
                      <a:pPr algn="ctr"/>
                      <a:r>
                        <a:rPr lang="en-US" dirty="0"/>
                        <a:t>6.8</a:t>
                      </a:r>
                      <a:endParaRPr lang="el-GR" dirty="0"/>
                    </a:p>
                  </a:txBody>
                  <a:tcPr/>
                </a:tc>
                <a:tc>
                  <a:txBody>
                    <a:bodyPr/>
                    <a:lstStyle/>
                    <a:p>
                      <a:pPr algn="ctr"/>
                      <a:r>
                        <a:rPr lang="en-US" dirty="0"/>
                        <a:t>373 (B.C.)</a:t>
                      </a:r>
                      <a:endParaRPr lang="el-GR" dirty="0"/>
                    </a:p>
                  </a:txBody>
                  <a:tcPr/>
                </a:tc>
                <a:extLst>
                  <a:ext uri="{0D108BD9-81ED-4DB2-BD59-A6C34878D82A}">
                    <a16:rowId xmlns:a16="http://schemas.microsoft.com/office/drawing/2014/main" xmlns="" val="2183649664"/>
                  </a:ext>
                </a:extLst>
              </a:tr>
              <a:tr h="312866">
                <a:tc>
                  <a:txBody>
                    <a:bodyPr/>
                    <a:lstStyle/>
                    <a:p>
                      <a:pPr algn="ctr"/>
                      <a:r>
                        <a:rPr lang="en-US" dirty="0" err="1"/>
                        <a:t>Eratini</a:t>
                      </a:r>
                      <a:endParaRPr lang="el-GR" dirty="0"/>
                    </a:p>
                  </a:txBody>
                  <a:tcPr/>
                </a:tc>
                <a:tc>
                  <a:txBody>
                    <a:bodyPr/>
                    <a:lstStyle/>
                    <a:p>
                      <a:pPr algn="ctr"/>
                      <a:r>
                        <a:rPr lang="en-US" dirty="0"/>
                        <a:t>6.3</a:t>
                      </a:r>
                      <a:endParaRPr lang="el-GR" dirty="0"/>
                    </a:p>
                  </a:txBody>
                  <a:tcPr/>
                </a:tc>
                <a:tc>
                  <a:txBody>
                    <a:bodyPr/>
                    <a:lstStyle/>
                    <a:p>
                      <a:pPr algn="ctr"/>
                      <a:r>
                        <a:rPr lang="en-US" dirty="0"/>
                        <a:t>1965</a:t>
                      </a:r>
                      <a:endParaRPr lang="el-GR" dirty="0"/>
                    </a:p>
                  </a:txBody>
                  <a:tcPr/>
                </a:tc>
                <a:extLst>
                  <a:ext uri="{0D108BD9-81ED-4DB2-BD59-A6C34878D82A}">
                    <a16:rowId xmlns:a16="http://schemas.microsoft.com/office/drawing/2014/main" xmlns="" val="2745184975"/>
                  </a:ext>
                </a:extLst>
              </a:tr>
              <a:tr h="312866">
                <a:tc>
                  <a:txBody>
                    <a:bodyPr/>
                    <a:lstStyle/>
                    <a:p>
                      <a:pPr algn="ctr"/>
                      <a:r>
                        <a:rPr lang="en-US" dirty="0" err="1"/>
                        <a:t>Antikyra</a:t>
                      </a:r>
                      <a:endParaRPr lang="el-GR" dirty="0"/>
                    </a:p>
                  </a:txBody>
                  <a:tcPr/>
                </a:tc>
                <a:tc>
                  <a:txBody>
                    <a:bodyPr/>
                    <a:lstStyle/>
                    <a:p>
                      <a:pPr algn="ctr"/>
                      <a:r>
                        <a:rPr lang="en-US" dirty="0"/>
                        <a:t>6.2</a:t>
                      </a:r>
                      <a:endParaRPr lang="el-GR" dirty="0"/>
                    </a:p>
                  </a:txBody>
                  <a:tcPr/>
                </a:tc>
                <a:tc>
                  <a:txBody>
                    <a:bodyPr/>
                    <a:lstStyle/>
                    <a:p>
                      <a:pPr algn="ctr"/>
                      <a:r>
                        <a:rPr lang="en-US" dirty="0"/>
                        <a:t>1970</a:t>
                      </a:r>
                      <a:endParaRPr lang="el-GR" dirty="0"/>
                    </a:p>
                  </a:txBody>
                  <a:tcPr/>
                </a:tc>
                <a:extLst>
                  <a:ext uri="{0D108BD9-81ED-4DB2-BD59-A6C34878D82A}">
                    <a16:rowId xmlns:a16="http://schemas.microsoft.com/office/drawing/2014/main" xmlns="" val="110060005"/>
                  </a:ext>
                </a:extLst>
              </a:tr>
              <a:tr h="312866">
                <a:tc>
                  <a:txBody>
                    <a:bodyPr/>
                    <a:lstStyle/>
                    <a:p>
                      <a:pPr algn="ctr"/>
                      <a:r>
                        <a:rPr lang="en-US" dirty="0" err="1"/>
                        <a:t>Alkionides</a:t>
                      </a:r>
                      <a:endParaRPr lang="el-GR" dirty="0"/>
                    </a:p>
                  </a:txBody>
                  <a:tcPr/>
                </a:tc>
                <a:tc>
                  <a:txBody>
                    <a:bodyPr/>
                    <a:lstStyle/>
                    <a:p>
                      <a:pPr algn="ctr"/>
                      <a:r>
                        <a:rPr lang="en-US" dirty="0"/>
                        <a:t>6.7</a:t>
                      </a:r>
                      <a:endParaRPr lang="el-GR" dirty="0"/>
                    </a:p>
                  </a:txBody>
                  <a:tcPr/>
                </a:tc>
                <a:tc>
                  <a:txBody>
                    <a:bodyPr/>
                    <a:lstStyle/>
                    <a:p>
                      <a:pPr algn="ctr"/>
                      <a:r>
                        <a:rPr lang="en-US" dirty="0"/>
                        <a:t>1981</a:t>
                      </a:r>
                      <a:endParaRPr lang="el-GR" dirty="0"/>
                    </a:p>
                  </a:txBody>
                  <a:tcPr/>
                </a:tc>
                <a:extLst>
                  <a:ext uri="{0D108BD9-81ED-4DB2-BD59-A6C34878D82A}">
                    <a16:rowId xmlns:a16="http://schemas.microsoft.com/office/drawing/2014/main" xmlns="" val="3617519591"/>
                  </a:ext>
                </a:extLst>
              </a:tr>
              <a:tr h="312866">
                <a:tc>
                  <a:txBody>
                    <a:bodyPr/>
                    <a:lstStyle/>
                    <a:p>
                      <a:pPr algn="ctr"/>
                      <a:r>
                        <a:rPr lang="en-US" dirty="0"/>
                        <a:t>Galaxidi</a:t>
                      </a:r>
                      <a:endParaRPr lang="el-GR" dirty="0"/>
                    </a:p>
                  </a:txBody>
                  <a:tcPr/>
                </a:tc>
                <a:tc>
                  <a:txBody>
                    <a:bodyPr/>
                    <a:lstStyle/>
                    <a:p>
                      <a:pPr algn="ctr"/>
                      <a:r>
                        <a:rPr lang="en-US" dirty="0"/>
                        <a:t>5.9</a:t>
                      </a:r>
                      <a:endParaRPr lang="el-GR" dirty="0"/>
                    </a:p>
                  </a:txBody>
                  <a:tcPr/>
                </a:tc>
                <a:tc>
                  <a:txBody>
                    <a:bodyPr/>
                    <a:lstStyle/>
                    <a:p>
                      <a:pPr algn="ctr"/>
                      <a:r>
                        <a:rPr lang="en-US" dirty="0"/>
                        <a:t>1992</a:t>
                      </a:r>
                      <a:endParaRPr lang="el-GR" dirty="0"/>
                    </a:p>
                  </a:txBody>
                  <a:tcPr/>
                </a:tc>
                <a:extLst>
                  <a:ext uri="{0D108BD9-81ED-4DB2-BD59-A6C34878D82A}">
                    <a16:rowId xmlns:a16="http://schemas.microsoft.com/office/drawing/2014/main" xmlns="" val="2617233530"/>
                  </a:ext>
                </a:extLst>
              </a:tr>
              <a:tr h="312866">
                <a:tc>
                  <a:txBody>
                    <a:bodyPr/>
                    <a:lstStyle/>
                    <a:p>
                      <a:pPr algn="ctr"/>
                      <a:r>
                        <a:rPr lang="en-US" dirty="0" err="1"/>
                        <a:t>Aigio</a:t>
                      </a:r>
                      <a:endParaRPr lang="el-GR" dirty="0"/>
                    </a:p>
                  </a:txBody>
                  <a:tcPr/>
                </a:tc>
                <a:tc>
                  <a:txBody>
                    <a:bodyPr/>
                    <a:lstStyle/>
                    <a:p>
                      <a:pPr algn="ctr"/>
                      <a:r>
                        <a:rPr lang="en-US" dirty="0"/>
                        <a:t>6.3</a:t>
                      </a:r>
                      <a:endParaRPr lang="el-GR" dirty="0"/>
                    </a:p>
                  </a:txBody>
                  <a:tcPr/>
                </a:tc>
                <a:tc>
                  <a:txBody>
                    <a:bodyPr/>
                    <a:lstStyle/>
                    <a:p>
                      <a:pPr algn="ctr"/>
                      <a:r>
                        <a:rPr lang="en-US" dirty="0"/>
                        <a:t>1995</a:t>
                      </a:r>
                      <a:endParaRPr lang="el-GR" dirty="0"/>
                    </a:p>
                  </a:txBody>
                  <a:tcPr/>
                </a:tc>
                <a:extLst>
                  <a:ext uri="{0D108BD9-81ED-4DB2-BD59-A6C34878D82A}">
                    <a16:rowId xmlns:a16="http://schemas.microsoft.com/office/drawing/2014/main" xmlns="" val="772569034"/>
                  </a:ext>
                </a:extLst>
              </a:tr>
              <a:tr h="312866">
                <a:tc>
                  <a:txBody>
                    <a:bodyPr/>
                    <a:lstStyle/>
                    <a:p>
                      <a:pPr algn="ctr"/>
                      <a:r>
                        <a:rPr lang="en-US" dirty="0" err="1"/>
                        <a:t>Aigio</a:t>
                      </a:r>
                      <a:endParaRPr lang="el-GR" dirty="0"/>
                    </a:p>
                  </a:txBody>
                  <a:tcPr/>
                </a:tc>
                <a:tc>
                  <a:txBody>
                    <a:bodyPr/>
                    <a:lstStyle/>
                    <a:p>
                      <a:pPr algn="ctr"/>
                      <a:r>
                        <a:rPr lang="en-US" dirty="0"/>
                        <a:t>5.0</a:t>
                      </a:r>
                      <a:endParaRPr lang="el-GR" dirty="0"/>
                    </a:p>
                  </a:txBody>
                  <a:tcPr/>
                </a:tc>
                <a:tc>
                  <a:txBody>
                    <a:bodyPr/>
                    <a:lstStyle/>
                    <a:p>
                      <a:pPr algn="ctr"/>
                      <a:r>
                        <a:rPr lang="en-US" dirty="0"/>
                        <a:t>2014</a:t>
                      </a:r>
                      <a:endParaRPr lang="el-GR" dirty="0"/>
                    </a:p>
                  </a:txBody>
                  <a:tcPr/>
                </a:tc>
                <a:extLst>
                  <a:ext uri="{0D108BD9-81ED-4DB2-BD59-A6C34878D82A}">
                    <a16:rowId xmlns:a16="http://schemas.microsoft.com/office/drawing/2014/main" xmlns="" val="2395164007"/>
                  </a:ext>
                </a:extLst>
              </a:tr>
            </a:tbl>
          </a:graphicData>
        </a:graphic>
      </p:graphicFrame>
    </p:spTree>
    <p:extLst>
      <p:ext uri="{BB962C8B-B14F-4D97-AF65-F5344CB8AC3E}">
        <p14:creationId xmlns:p14="http://schemas.microsoft.com/office/powerpoint/2010/main" xmlns="" val="647462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0F96D7-F9E0-47C4-9B17-E8763F7530A9}"/>
              </a:ext>
            </a:extLst>
          </p:cNvPr>
          <p:cNvSpPr>
            <a:spLocks noGrp="1"/>
          </p:cNvSpPr>
          <p:nvPr>
            <p:ph type="title"/>
          </p:nvPr>
        </p:nvSpPr>
        <p:spPr/>
        <p:txBody>
          <a:bodyPr/>
          <a:lstStyle/>
          <a:p>
            <a:r>
              <a:rPr lang="en-US" dirty="0"/>
              <a:t>Helike (373 B.C.) – M=6.8</a:t>
            </a:r>
            <a:endParaRPr lang="el-GR" dirty="0"/>
          </a:p>
        </p:txBody>
      </p:sp>
      <p:sp>
        <p:nvSpPr>
          <p:cNvPr id="3" name="Content Placeholder 2">
            <a:extLst>
              <a:ext uri="{FF2B5EF4-FFF2-40B4-BE49-F238E27FC236}">
                <a16:creationId xmlns:a16="http://schemas.microsoft.com/office/drawing/2014/main" xmlns="" id="{64C1E9FC-ED08-425D-B417-DA6D602CDB5F}"/>
              </a:ext>
            </a:extLst>
          </p:cNvPr>
          <p:cNvSpPr>
            <a:spLocks noGrp="1"/>
          </p:cNvSpPr>
          <p:nvPr>
            <p:ph idx="1"/>
          </p:nvPr>
        </p:nvSpPr>
        <p:spPr>
          <a:xfrm>
            <a:off x="344406" y="1340529"/>
            <a:ext cx="5876366" cy="3409080"/>
          </a:xfrm>
        </p:spPr>
        <p:txBody>
          <a:bodyPr>
            <a:normAutofit/>
          </a:bodyPr>
          <a:lstStyle/>
          <a:p>
            <a:pPr algn="just"/>
            <a:r>
              <a:rPr lang="en-US" sz="1600" dirty="0"/>
              <a:t>A winter night of 373 B.C. with a maximum intensity of X</a:t>
            </a:r>
          </a:p>
          <a:p>
            <a:pPr algn="just"/>
            <a:r>
              <a:rPr lang="en-US" sz="1600" dirty="0"/>
              <a:t>One of the most destructive earthquakes of the antiquity</a:t>
            </a:r>
          </a:p>
          <a:p>
            <a:pPr algn="just"/>
            <a:r>
              <a:rPr lang="en-US" sz="1600" dirty="0"/>
              <a:t>It caused the submersion of the local delta which, alongside the generated, due to a submarine landslide, tsunami (the only one for which there are strong evidence in the </a:t>
            </a:r>
            <a:r>
              <a:rPr lang="en-US" sz="1600" dirty="0" err="1"/>
              <a:t>GoC</a:t>
            </a:r>
            <a:r>
              <a:rPr lang="en-US" sz="1600" dirty="0"/>
              <a:t>), led to the destruction of the ancient city of Helike</a:t>
            </a:r>
          </a:p>
          <a:p>
            <a:pPr algn="just"/>
            <a:endParaRPr lang="en-US" sz="1600" dirty="0"/>
          </a:p>
        </p:txBody>
      </p:sp>
      <p:sp>
        <p:nvSpPr>
          <p:cNvPr id="4" name="Slide Number Placeholder 3">
            <a:extLst>
              <a:ext uri="{FF2B5EF4-FFF2-40B4-BE49-F238E27FC236}">
                <a16:creationId xmlns:a16="http://schemas.microsoft.com/office/drawing/2014/main" xmlns="" id="{DC88073B-FB5B-494D-9A4B-4AA228902235}"/>
              </a:ext>
            </a:extLst>
          </p:cNvPr>
          <p:cNvSpPr>
            <a:spLocks noGrp="1"/>
          </p:cNvSpPr>
          <p:nvPr>
            <p:ph type="sldNum" sz="quarter" idx="12"/>
          </p:nvPr>
        </p:nvSpPr>
        <p:spPr/>
        <p:txBody>
          <a:bodyPr/>
          <a:lstStyle/>
          <a:p>
            <a:fld id="{1AA1295A-870F-48B6-A830-BD0DBBD9B62E}" type="slidenum">
              <a:rPr lang="el-GR" smtClean="0"/>
              <a:pPr/>
              <a:t>23</a:t>
            </a:fld>
            <a:endParaRPr lang="el-GR"/>
          </a:p>
        </p:txBody>
      </p:sp>
      <p:grpSp>
        <p:nvGrpSpPr>
          <p:cNvPr id="8" name="Group 7">
            <a:extLst>
              <a:ext uri="{FF2B5EF4-FFF2-40B4-BE49-F238E27FC236}">
                <a16:creationId xmlns:a16="http://schemas.microsoft.com/office/drawing/2014/main" xmlns="" id="{C6CC2CF5-CF0D-4517-B6C5-CD86A089E141}"/>
              </a:ext>
            </a:extLst>
          </p:cNvPr>
          <p:cNvGrpSpPr/>
          <p:nvPr/>
        </p:nvGrpSpPr>
        <p:grpSpPr>
          <a:xfrm>
            <a:off x="6507342" y="2050117"/>
            <a:ext cx="5482396" cy="4164254"/>
            <a:chOff x="6267636" y="1455312"/>
            <a:chExt cx="5482396" cy="4164254"/>
          </a:xfrm>
        </p:grpSpPr>
        <p:pic>
          <p:nvPicPr>
            <p:cNvPr id="5" name="Picture 4">
              <a:extLst>
                <a:ext uri="{FF2B5EF4-FFF2-40B4-BE49-F238E27FC236}">
                  <a16:creationId xmlns:a16="http://schemas.microsoft.com/office/drawing/2014/main" xmlns="" id="{BCE9EB35-28A1-429A-9336-92E79644185B}"/>
                </a:ext>
              </a:extLst>
            </p:cNvPr>
            <p:cNvPicPr>
              <a:picLocks noChangeAspect="1"/>
            </p:cNvPicPr>
            <p:nvPr/>
          </p:nvPicPr>
          <p:blipFill rotWithShape="1">
            <a:blip r:embed="rId2" cstate="print"/>
            <a:srcRect l="2163" t="9442" r="2830" b="18954"/>
            <a:stretch/>
          </p:blipFill>
          <p:spPr>
            <a:xfrm>
              <a:off x="6267636" y="1455312"/>
              <a:ext cx="5482396" cy="4164254"/>
            </a:xfrm>
            <a:prstGeom prst="rect">
              <a:avLst/>
            </a:prstGeom>
          </p:spPr>
        </p:pic>
        <p:cxnSp>
          <p:nvCxnSpPr>
            <p:cNvPr id="7" name="Straight Connector 6">
              <a:extLst>
                <a:ext uri="{FF2B5EF4-FFF2-40B4-BE49-F238E27FC236}">
                  <a16:creationId xmlns:a16="http://schemas.microsoft.com/office/drawing/2014/main" xmlns="" id="{1B73B44A-9C47-43AD-BB2A-0A7BA173F8FB}"/>
                </a:ext>
              </a:extLst>
            </p:cNvPr>
            <p:cNvCxnSpPr>
              <a:cxnSpLocks/>
            </p:cNvCxnSpPr>
            <p:nvPr/>
          </p:nvCxnSpPr>
          <p:spPr>
            <a:xfrm>
              <a:off x="7262813" y="2700338"/>
              <a:ext cx="1552575" cy="623887"/>
            </a:xfrm>
            <a:prstGeom prst="line">
              <a:avLst/>
            </a:prstGeom>
            <a:ln w="762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344F35A-59A5-4D80-A9C6-4D4C64BF87BC}"/>
                </a:ext>
              </a:extLst>
            </p:cNvPr>
            <p:cNvSpPr txBox="1"/>
            <p:nvPr/>
          </p:nvSpPr>
          <p:spPr>
            <a:xfrm>
              <a:off x="6572250" y="2929622"/>
              <a:ext cx="1714500" cy="646331"/>
            </a:xfrm>
            <a:prstGeom prst="rect">
              <a:avLst/>
            </a:prstGeom>
            <a:noFill/>
          </p:spPr>
          <p:txBody>
            <a:bodyPr wrap="square" rtlCol="0">
              <a:spAutoFit/>
            </a:bodyPr>
            <a:lstStyle/>
            <a:p>
              <a:pPr algn="ctr"/>
              <a:r>
                <a:rPr lang="en-US" dirty="0"/>
                <a:t>Modern Helike delta</a:t>
              </a:r>
              <a:endParaRPr lang="el-GR" dirty="0"/>
            </a:p>
          </p:txBody>
        </p:sp>
        <p:sp>
          <p:nvSpPr>
            <p:cNvPr id="11" name="TextBox 10">
              <a:extLst>
                <a:ext uri="{FF2B5EF4-FFF2-40B4-BE49-F238E27FC236}">
                  <a16:creationId xmlns:a16="http://schemas.microsoft.com/office/drawing/2014/main" xmlns="" id="{2A0CA5C7-BCA6-4C0F-89A9-A419D87A735F}"/>
                </a:ext>
              </a:extLst>
            </p:cNvPr>
            <p:cNvSpPr txBox="1"/>
            <p:nvPr/>
          </p:nvSpPr>
          <p:spPr>
            <a:xfrm rot="1364240">
              <a:off x="7325603" y="2588884"/>
              <a:ext cx="1426994" cy="369332"/>
            </a:xfrm>
            <a:prstGeom prst="rect">
              <a:avLst/>
            </a:prstGeom>
            <a:noFill/>
            <a:ln>
              <a:noFill/>
            </a:ln>
          </p:spPr>
          <p:txBody>
            <a:bodyPr wrap="none" rtlCol="0">
              <a:spAutoFit/>
            </a:bodyPr>
            <a:lstStyle/>
            <a:p>
              <a:r>
                <a:rPr lang="en-US" b="1" dirty="0">
                  <a:solidFill>
                    <a:schemeClr val="bg1"/>
                  </a:solidFill>
                </a:rPr>
                <a:t>Helike fault</a:t>
              </a:r>
              <a:endParaRPr lang="el-GR" b="1" dirty="0">
                <a:solidFill>
                  <a:schemeClr val="bg1"/>
                </a:solidFill>
              </a:endParaRPr>
            </a:p>
          </p:txBody>
        </p:sp>
      </p:grpSp>
      <p:sp>
        <p:nvSpPr>
          <p:cNvPr id="12" name="TextBox 11">
            <a:extLst>
              <a:ext uri="{FF2B5EF4-FFF2-40B4-BE49-F238E27FC236}">
                <a16:creationId xmlns:a16="http://schemas.microsoft.com/office/drawing/2014/main" xmlns="" id="{D91FF005-BFDB-4CDC-8385-843390E43C83}"/>
              </a:ext>
            </a:extLst>
          </p:cNvPr>
          <p:cNvSpPr txBox="1"/>
          <p:nvPr/>
        </p:nvSpPr>
        <p:spPr>
          <a:xfrm>
            <a:off x="8744072" y="6402580"/>
            <a:ext cx="3448380" cy="369332"/>
          </a:xfrm>
          <a:prstGeom prst="rect">
            <a:avLst/>
          </a:prstGeom>
          <a:noFill/>
        </p:spPr>
        <p:txBody>
          <a:bodyPr wrap="none" rtlCol="0">
            <a:spAutoFit/>
          </a:bodyPr>
          <a:lstStyle/>
          <a:p>
            <a:r>
              <a:rPr lang="en-US" dirty="0" err="1"/>
              <a:t>Soter</a:t>
            </a:r>
            <a:r>
              <a:rPr lang="en-US" dirty="0"/>
              <a:t> &amp; </a:t>
            </a:r>
            <a:r>
              <a:rPr lang="en-US" dirty="0" err="1"/>
              <a:t>Katsonopoulou</a:t>
            </a:r>
            <a:r>
              <a:rPr lang="en-US" dirty="0"/>
              <a:t>, 2011 </a:t>
            </a:r>
            <a:endParaRPr lang="el-GR" dirty="0"/>
          </a:p>
        </p:txBody>
      </p:sp>
      <p:pic>
        <p:nvPicPr>
          <p:cNvPr id="14" name="Picture 13">
            <a:extLst>
              <a:ext uri="{FF2B5EF4-FFF2-40B4-BE49-F238E27FC236}">
                <a16:creationId xmlns:a16="http://schemas.microsoft.com/office/drawing/2014/main" xmlns="" id="{1DF2EEF0-E846-46B2-BF7A-1CF9F213CAAC}"/>
              </a:ext>
            </a:extLst>
          </p:cNvPr>
          <p:cNvPicPr>
            <a:picLocks noChangeAspect="1"/>
          </p:cNvPicPr>
          <p:nvPr/>
        </p:nvPicPr>
        <p:blipFill>
          <a:blip r:embed="rId3" cstate="print"/>
          <a:stretch>
            <a:fillRect/>
          </a:stretch>
        </p:blipFill>
        <p:spPr>
          <a:xfrm>
            <a:off x="1158964" y="4040009"/>
            <a:ext cx="4379420" cy="2726626"/>
          </a:xfrm>
          <a:prstGeom prst="rect">
            <a:avLst/>
          </a:prstGeom>
        </p:spPr>
      </p:pic>
      <p:sp>
        <p:nvSpPr>
          <p:cNvPr id="9" name="Oval 8">
            <a:extLst>
              <a:ext uri="{FF2B5EF4-FFF2-40B4-BE49-F238E27FC236}">
                <a16:creationId xmlns:a16="http://schemas.microsoft.com/office/drawing/2014/main" xmlns="" id="{A296E309-6261-488D-9DD5-8F67F9113D2A}"/>
              </a:ext>
            </a:extLst>
          </p:cNvPr>
          <p:cNvSpPr/>
          <p:nvPr/>
        </p:nvSpPr>
        <p:spPr>
          <a:xfrm>
            <a:off x="2494625" y="5479257"/>
            <a:ext cx="222381" cy="158164"/>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6" name="Straight Arrow Connector 15">
            <a:extLst>
              <a:ext uri="{FF2B5EF4-FFF2-40B4-BE49-F238E27FC236}">
                <a16:creationId xmlns:a16="http://schemas.microsoft.com/office/drawing/2014/main" xmlns="" id="{5D63E864-EF07-4715-AB7A-18D769336661}"/>
              </a:ext>
            </a:extLst>
          </p:cNvPr>
          <p:cNvCxnSpPr>
            <a:cxnSpLocks/>
          </p:cNvCxnSpPr>
          <p:nvPr/>
        </p:nvCxnSpPr>
        <p:spPr>
          <a:xfrm flipV="1">
            <a:off x="2209800" y="5634040"/>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65125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F37B3-F467-4A9E-AE56-81CD9769AD2B}"/>
              </a:ext>
            </a:extLst>
          </p:cNvPr>
          <p:cNvSpPr>
            <a:spLocks noGrp="1"/>
          </p:cNvSpPr>
          <p:nvPr>
            <p:ph type="title"/>
          </p:nvPr>
        </p:nvSpPr>
        <p:spPr/>
        <p:txBody>
          <a:bodyPr/>
          <a:lstStyle/>
          <a:p>
            <a:r>
              <a:rPr lang="en-US" dirty="0" err="1"/>
              <a:t>Eratini</a:t>
            </a:r>
            <a:r>
              <a:rPr lang="el-GR" dirty="0"/>
              <a:t> (196</a:t>
            </a:r>
            <a:r>
              <a:rPr lang="en-US" dirty="0"/>
              <a:t>5</a:t>
            </a:r>
            <a:r>
              <a:rPr lang="el-GR" dirty="0"/>
              <a:t>)</a:t>
            </a:r>
            <a:r>
              <a:rPr lang="en-US" dirty="0"/>
              <a:t> – M=6.3</a:t>
            </a:r>
            <a:endParaRPr lang="el-GR" dirty="0"/>
          </a:p>
        </p:txBody>
      </p:sp>
      <p:sp>
        <p:nvSpPr>
          <p:cNvPr id="3" name="Content Placeholder 2">
            <a:extLst>
              <a:ext uri="{FF2B5EF4-FFF2-40B4-BE49-F238E27FC236}">
                <a16:creationId xmlns:a16="http://schemas.microsoft.com/office/drawing/2014/main" xmlns="" id="{C341DB30-EFCF-49F7-8B39-531F1850A1DF}"/>
              </a:ext>
            </a:extLst>
          </p:cNvPr>
          <p:cNvSpPr>
            <a:spLocks noGrp="1"/>
          </p:cNvSpPr>
          <p:nvPr>
            <p:ph idx="1"/>
          </p:nvPr>
        </p:nvSpPr>
        <p:spPr>
          <a:xfrm>
            <a:off x="92304" y="1529789"/>
            <a:ext cx="6019588" cy="5147781"/>
          </a:xfrm>
        </p:spPr>
        <p:txBody>
          <a:bodyPr>
            <a:normAutofit/>
          </a:bodyPr>
          <a:lstStyle/>
          <a:p>
            <a:pPr algn="just"/>
            <a:r>
              <a:rPr lang="en-US" sz="1800" dirty="0"/>
              <a:t>03:18:42 06/07/1965 with a maximum intensity of VIII+</a:t>
            </a:r>
          </a:p>
          <a:p>
            <a:pPr algn="just"/>
            <a:r>
              <a:rPr lang="en-US" sz="1800" dirty="0"/>
              <a:t>Surprisingly low number of aftershocks</a:t>
            </a:r>
          </a:p>
          <a:p>
            <a:pPr algn="just"/>
            <a:r>
              <a:rPr lang="en-US" sz="1800" dirty="0"/>
              <a:t>Caused 1 fatality and 575 collapsed buildings or irreparable damages</a:t>
            </a:r>
          </a:p>
          <a:p>
            <a:pPr algn="just"/>
            <a:r>
              <a:rPr lang="en-US" sz="1800" dirty="0"/>
              <a:t>The strongest aftershock was of a 4.1 magnitude, in the same day</a:t>
            </a:r>
          </a:p>
          <a:p>
            <a:pPr algn="just"/>
            <a:r>
              <a:rPr lang="en-US" sz="1800" dirty="0"/>
              <a:t>The mainshock also caused numerous landslides in the </a:t>
            </a:r>
            <a:r>
              <a:rPr lang="en-US" sz="1800" dirty="0" err="1"/>
              <a:t>GoC</a:t>
            </a:r>
            <a:r>
              <a:rPr lang="en-US" sz="1800" dirty="0"/>
              <a:t>, as well as liquefaction phenomena (</a:t>
            </a:r>
            <a:r>
              <a:rPr lang="en-US" sz="1800" dirty="0" err="1"/>
              <a:t>Ambraseys</a:t>
            </a:r>
            <a:r>
              <a:rPr lang="en-US" sz="1800" dirty="0"/>
              <a:t> &amp; Jackson, 1990).</a:t>
            </a:r>
          </a:p>
          <a:p>
            <a:pPr algn="just"/>
            <a:r>
              <a:rPr lang="en-US" sz="1800" dirty="0"/>
              <a:t>The focal mechanism acquired from first-motion wave polarities was found to be 90°/74°/-115°, i.e. the causative fault was a E – W normal one, in accordance with the tectonic regime of the </a:t>
            </a:r>
            <a:r>
              <a:rPr lang="en-US" sz="1800" dirty="0" err="1"/>
              <a:t>GoC</a:t>
            </a:r>
            <a:r>
              <a:rPr lang="en-US" sz="1800" dirty="0"/>
              <a:t> (</a:t>
            </a:r>
            <a:r>
              <a:rPr lang="en-US" sz="1800" dirty="0" err="1"/>
              <a:t>Ambraseys</a:t>
            </a:r>
            <a:r>
              <a:rPr lang="en-US" sz="1800" dirty="0"/>
              <a:t> &amp; Jackson, 1990)</a:t>
            </a:r>
            <a:endParaRPr lang="el-GR" sz="1800" dirty="0"/>
          </a:p>
        </p:txBody>
      </p:sp>
      <p:sp>
        <p:nvSpPr>
          <p:cNvPr id="4" name="Slide Number Placeholder 3">
            <a:extLst>
              <a:ext uri="{FF2B5EF4-FFF2-40B4-BE49-F238E27FC236}">
                <a16:creationId xmlns:a16="http://schemas.microsoft.com/office/drawing/2014/main" xmlns="" id="{7CA30D1D-26BA-4B7A-94EB-6A189BCF5365}"/>
              </a:ext>
            </a:extLst>
          </p:cNvPr>
          <p:cNvSpPr>
            <a:spLocks noGrp="1"/>
          </p:cNvSpPr>
          <p:nvPr>
            <p:ph type="sldNum" sz="quarter" idx="12"/>
          </p:nvPr>
        </p:nvSpPr>
        <p:spPr/>
        <p:txBody>
          <a:bodyPr/>
          <a:lstStyle/>
          <a:p>
            <a:fld id="{1AA1295A-870F-48B6-A830-BD0DBBD9B62E}" type="slidenum">
              <a:rPr lang="el-GR" smtClean="0"/>
              <a:pPr/>
              <a:t>24</a:t>
            </a:fld>
            <a:endParaRPr lang="el-GR"/>
          </a:p>
        </p:txBody>
      </p:sp>
      <p:pic>
        <p:nvPicPr>
          <p:cNvPr id="1026" name="Picture 2" descr="http://kids.oasp.gr/thalis/map/fokida/images/eratine_1965.jpg">
            <a:extLst>
              <a:ext uri="{FF2B5EF4-FFF2-40B4-BE49-F238E27FC236}">
                <a16:creationId xmlns:a16="http://schemas.microsoft.com/office/drawing/2014/main" xmlns="" id="{55E2C1FF-B027-4440-9D7C-79F586931D33}"/>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581" t="5174" r="542" b="3113"/>
          <a:stretch/>
        </p:blipFill>
        <p:spPr bwMode="auto">
          <a:xfrm>
            <a:off x="6346923" y="0"/>
            <a:ext cx="3938942" cy="30595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980497E6-578C-489F-B5A2-C47EDFB32E22}"/>
              </a:ext>
            </a:extLst>
          </p:cNvPr>
          <p:cNvPicPr>
            <a:picLocks noChangeAspect="1"/>
          </p:cNvPicPr>
          <p:nvPr/>
        </p:nvPicPr>
        <p:blipFill>
          <a:blip r:embed="rId3" cstate="print"/>
          <a:stretch>
            <a:fillRect/>
          </a:stretch>
        </p:blipFill>
        <p:spPr>
          <a:xfrm>
            <a:off x="6311804" y="3191756"/>
            <a:ext cx="5598805" cy="3485815"/>
          </a:xfrm>
          <a:prstGeom prst="rect">
            <a:avLst/>
          </a:prstGeom>
        </p:spPr>
      </p:pic>
      <p:sp>
        <p:nvSpPr>
          <p:cNvPr id="7" name="Oval 6">
            <a:extLst>
              <a:ext uri="{FF2B5EF4-FFF2-40B4-BE49-F238E27FC236}">
                <a16:creationId xmlns:a16="http://schemas.microsoft.com/office/drawing/2014/main" xmlns="" id="{92B3AB7E-04B9-4689-9DDD-21F02DE2199C}"/>
              </a:ext>
            </a:extLst>
          </p:cNvPr>
          <p:cNvSpPr/>
          <p:nvPr/>
        </p:nvSpPr>
        <p:spPr>
          <a:xfrm>
            <a:off x="8439150" y="4483100"/>
            <a:ext cx="374650" cy="238045"/>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Straight Arrow Connector 7">
            <a:extLst>
              <a:ext uri="{FF2B5EF4-FFF2-40B4-BE49-F238E27FC236}">
                <a16:creationId xmlns:a16="http://schemas.microsoft.com/office/drawing/2014/main" xmlns="" id="{6A68093B-A0E4-4F22-8D58-C10317F3A6AD}"/>
              </a:ext>
            </a:extLst>
          </p:cNvPr>
          <p:cNvCxnSpPr>
            <a:cxnSpLocks/>
          </p:cNvCxnSpPr>
          <p:nvPr/>
        </p:nvCxnSpPr>
        <p:spPr>
          <a:xfrm flipV="1">
            <a:off x="8220075" y="4721145"/>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A018711-CE67-4EA8-A271-CE207BC5F9B2}"/>
              </a:ext>
            </a:extLst>
          </p:cNvPr>
          <p:cNvSpPr txBox="1"/>
          <p:nvPr/>
        </p:nvSpPr>
        <p:spPr>
          <a:xfrm>
            <a:off x="10352541" y="1502328"/>
            <a:ext cx="1676162" cy="646331"/>
          </a:xfrm>
          <a:prstGeom prst="rect">
            <a:avLst/>
          </a:prstGeom>
          <a:noFill/>
        </p:spPr>
        <p:txBody>
          <a:bodyPr wrap="square" rtlCol="0">
            <a:spAutoFit/>
          </a:bodyPr>
          <a:lstStyle/>
          <a:p>
            <a:r>
              <a:rPr lang="en-US" dirty="0"/>
              <a:t>Papazachos et al., 1997</a:t>
            </a:r>
            <a:endParaRPr lang="el-GR" dirty="0"/>
          </a:p>
        </p:txBody>
      </p:sp>
    </p:spTree>
    <p:extLst>
      <p:ext uri="{BB962C8B-B14F-4D97-AF65-F5344CB8AC3E}">
        <p14:creationId xmlns:p14="http://schemas.microsoft.com/office/powerpoint/2010/main" xmlns="" val="4254131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292D9-117B-4DC7-8B9F-AEC25430DD4E}"/>
              </a:ext>
            </a:extLst>
          </p:cNvPr>
          <p:cNvSpPr>
            <a:spLocks noGrp="1"/>
          </p:cNvSpPr>
          <p:nvPr>
            <p:ph type="title"/>
          </p:nvPr>
        </p:nvSpPr>
        <p:spPr/>
        <p:txBody>
          <a:bodyPr/>
          <a:lstStyle/>
          <a:p>
            <a:r>
              <a:rPr lang="en-US" dirty="0" err="1"/>
              <a:t>Antikyra</a:t>
            </a:r>
            <a:r>
              <a:rPr lang="en-US" dirty="0"/>
              <a:t> (1970) – M=6.2 </a:t>
            </a:r>
            <a:endParaRPr lang="el-GR" dirty="0"/>
          </a:p>
        </p:txBody>
      </p:sp>
      <p:sp>
        <p:nvSpPr>
          <p:cNvPr id="3" name="Content Placeholder 2">
            <a:extLst>
              <a:ext uri="{FF2B5EF4-FFF2-40B4-BE49-F238E27FC236}">
                <a16:creationId xmlns:a16="http://schemas.microsoft.com/office/drawing/2014/main" xmlns="" id="{8322A94C-72C0-45A0-A826-C299E160A763}"/>
              </a:ext>
            </a:extLst>
          </p:cNvPr>
          <p:cNvSpPr>
            <a:spLocks noGrp="1"/>
          </p:cNvSpPr>
          <p:nvPr>
            <p:ph idx="1"/>
          </p:nvPr>
        </p:nvSpPr>
        <p:spPr>
          <a:xfrm>
            <a:off x="267727" y="1466850"/>
            <a:ext cx="5961623" cy="4743450"/>
          </a:xfrm>
        </p:spPr>
        <p:txBody>
          <a:bodyPr>
            <a:normAutofit fontScale="92500" lnSpcReduction="20000"/>
          </a:bodyPr>
          <a:lstStyle/>
          <a:p>
            <a:pPr algn="just"/>
            <a:r>
              <a:rPr lang="en-US" dirty="0"/>
              <a:t>15:50:28 08/04/1970 with a maximum intensity of VII</a:t>
            </a:r>
          </a:p>
          <a:p>
            <a:pPr algn="just"/>
            <a:r>
              <a:rPr lang="en-US" dirty="0"/>
              <a:t>2 collapses and 170 severely damaged buildings were recorded</a:t>
            </a:r>
          </a:p>
          <a:p>
            <a:pPr algn="just"/>
            <a:r>
              <a:rPr lang="en-US" dirty="0"/>
              <a:t>The foreshock sequence started on 01/03, while the strongest event of the multiple aftershocks had a magnitude of 5.4</a:t>
            </a:r>
          </a:p>
          <a:p>
            <a:pPr algn="just"/>
            <a:r>
              <a:rPr lang="en-US" dirty="0"/>
              <a:t>The earthquake had a surficial expression, with several fissures being observed near </a:t>
            </a:r>
            <a:r>
              <a:rPr lang="en-US" dirty="0" err="1"/>
              <a:t>Antikyra</a:t>
            </a:r>
            <a:r>
              <a:rPr lang="en-US" dirty="0"/>
              <a:t>, as well as with shifts in the roadbed elevation of the local railroad network</a:t>
            </a:r>
          </a:p>
          <a:p>
            <a:pPr algn="just"/>
            <a:r>
              <a:rPr lang="en-US" dirty="0"/>
              <a:t>The focal mechanism acquired from first-motion wave polarities was found to be 90°/74°/-115°, i.e. the causative fault was a E – W normal one, in accordance with the tectonic regime of the </a:t>
            </a:r>
            <a:r>
              <a:rPr lang="en-US" dirty="0" err="1"/>
              <a:t>GoC</a:t>
            </a:r>
            <a:r>
              <a:rPr lang="en-US" dirty="0"/>
              <a:t> (</a:t>
            </a:r>
            <a:r>
              <a:rPr lang="en-US" dirty="0" err="1"/>
              <a:t>Ambraseys</a:t>
            </a:r>
            <a:r>
              <a:rPr lang="en-US" dirty="0"/>
              <a:t> &amp; Jackson, 1990)</a:t>
            </a:r>
            <a:endParaRPr lang="el-GR" dirty="0"/>
          </a:p>
        </p:txBody>
      </p:sp>
      <p:sp>
        <p:nvSpPr>
          <p:cNvPr id="4" name="Slide Number Placeholder 3">
            <a:extLst>
              <a:ext uri="{FF2B5EF4-FFF2-40B4-BE49-F238E27FC236}">
                <a16:creationId xmlns:a16="http://schemas.microsoft.com/office/drawing/2014/main" xmlns="" id="{2297F5DE-B712-4A32-BB75-99DFCBF997B7}"/>
              </a:ext>
            </a:extLst>
          </p:cNvPr>
          <p:cNvSpPr>
            <a:spLocks noGrp="1"/>
          </p:cNvSpPr>
          <p:nvPr>
            <p:ph type="sldNum" sz="quarter" idx="12"/>
          </p:nvPr>
        </p:nvSpPr>
        <p:spPr/>
        <p:txBody>
          <a:bodyPr/>
          <a:lstStyle/>
          <a:p>
            <a:fld id="{1AA1295A-870F-48B6-A830-BD0DBBD9B62E}" type="slidenum">
              <a:rPr lang="el-GR" smtClean="0"/>
              <a:pPr/>
              <a:t>25</a:t>
            </a:fld>
            <a:endParaRPr lang="el-GR"/>
          </a:p>
        </p:txBody>
      </p:sp>
      <p:pic>
        <p:nvPicPr>
          <p:cNvPr id="2050" name="Picture 2" descr="http://www.oasp.gr/userfiles/image/antikyra.jpg">
            <a:extLst>
              <a:ext uri="{FF2B5EF4-FFF2-40B4-BE49-F238E27FC236}">
                <a16:creationId xmlns:a16="http://schemas.microsoft.com/office/drawing/2014/main" xmlns="" id="{85CE1CD0-3CB2-4D81-B482-F1569B4945D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54765" y="113145"/>
            <a:ext cx="2418750" cy="30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D5A58DF6-F9A8-4E3B-B852-DC27503C33C4}"/>
              </a:ext>
            </a:extLst>
          </p:cNvPr>
          <p:cNvPicPr>
            <a:picLocks noChangeAspect="1"/>
          </p:cNvPicPr>
          <p:nvPr/>
        </p:nvPicPr>
        <p:blipFill>
          <a:blip r:embed="rId3" cstate="print"/>
          <a:stretch>
            <a:fillRect/>
          </a:stretch>
        </p:blipFill>
        <p:spPr>
          <a:xfrm>
            <a:off x="6311804" y="3191756"/>
            <a:ext cx="5598805" cy="3485815"/>
          </a:xfrm>
          <a:prstGeom prst="rect">
            <a:avLst/>
          </a:prstGeom>
        </p:spPr>
      </p:pic>
      <p:sp>
        <p:nvSpPr>
          <p:cNvPr id="7" name="Oval 6">
            <a:extLst>
              <a:ext uri="{FF2B5EF4-FFF2-40B4-BE49-F238E27FC236}">
                <a16:creationId xmlns:a16="http://schemas.microsoft.com/office/drawing/2014/main" xmlns="" id="{8BE48C0D-B3B6-4046-9854-9E6F2E0104B6}"/>
              </a:ext>
            </a:extLst>
          </p:cNvPr>
          <p:cNvSpPr/>
          <p:nvPr/>
        </p:nvSpPr>
        <p:spPr>
          <a:xfrm>
            <a:off x="9946482" y="4578350"/>
            <a:ext cx="374650" cy="238045"/>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Straight Arrow Connector 7">
            <a:extLst>
              <a:ext uri="{FF2B5EF4-FFF2-40B4-BE49-F238E27FC236}">
                <a16:creationId xmlns:a16="http://schemas.microsoft.com/office/drawing/2014/main" xmlns="" id="{C3398E2C-2813-407B-A6E5-E6383EE3D7ED}"/>
              </a:ext>
            </a:extLst>
          </p:cNvPr>
          <p:cNvCxnSpPr>
            <a:cxnSpLocks/>
          </p:cNvCxnSpPr>
          <p:nvPr/>
        </p:nvCxnSpPr>
        <p:spPr>
          <a:xfrm>
            <a:off x="10050834" y="3915052"/>
            <a:ext cx="64106" cy="6223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65CF1643-99E4-4D68-9FD3-D683A9BABF4F}"/>
              </a:ext>
            </a:extLst>
          </p:cNvPr>
          <p:cNvSpPr txBox="1"/>
          <p:nvPr/>
        </p:nvSpPr>
        <p:spPr>
          <a:xfrm>
            <a:off x="10352541" y="1502328"/>
            <a:ext cx="1676162" cy="646331"/>
          </a:xfrm>
          <a:prstGeom prst="rect">
            <a:avLst/>
          </a:prstGeom>
          <a:noFill/>
        </p:spPr>
        <p:txBody>
          <a:bodyPr wrap="square" rtlCol="0">
            <a:spAutoFit/>
          </a:bodyPr>
          <a:lstStyle/>
          <a:p>
            <a:r>
              <a:rPr lang="en-US" dirty="0"/>
              <a:t>Papazachos et al., 1997</a:t>
            </a:r>
            <a:endParaRPr lang="el-GR" dirty="0"/>
          </a:p>
        </p:txBody>
      </p:sp>
    </p:spTree>
    <p:extLst>
      <p:ext uri="{BB962C8B-B14F-4D97-AF65-F5344CB8AC3E}">
        <p14:creationId xmlns:p14="http://schemas.microsoft.com/office/powerpoint/2010/main" xmlns="" val="3126989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C0739-6DC0-457D-808E-724EC4297554}"/>
              </a:ext>
            </a:extLst>
          </p:cNvPr>
          <p:cNvSpPr>
            <a:spLocks noGrp="1"/>
          </p:cNvSpPr>
          <p:nvPr>
            <p:ph type="title"/>
          </p:nvPr>
        </p:nvSpPr>
        <p:spPr>
          <a:xfrm>
            <a:off x="374237" y="218199"/>
            <a:ext cx="9404723" cy="1400530"/>
          </a:xfrm>
        </p:spPr>
        <p:txBody>
          <a:bodyPr/>
          <a:lstStyle/>
          <a:p>
            <a:r>
              <a:rPr lang="en-US" dirty="0" err="1"/>
              <a:t>Alkionides</a:t>
            </a:r>
            <a:r>
              <a:rPr lang="en-US" dirty="0"/>
              <a:t> (1981) – M=6.7</a:t>
            </a:r>
            <a:endParaRPr lang="el-GR" dirty="0"/>
          </a:p>
        </p:txBody>
      </p:sp>
      <p:sp>
        <p:nvSpPr>
          <p:cNvPr id="3" name="Content Placeholder 2">
            <a:extLst>
              <a:ext uri="{FF2B5EF4-FFF2-40B4-BE49-F238E27FC236}">
                <a16:creationId xmlns:a16="http://schemas.microsoft.com/office/drawing/2014/main" xmlns="" id="{29C20451-8168-430B-A677-8CF22EE61FB4}"/>
              </a:ext>
            </a:extLst>
          </p:cNvPr>
          <p:cNvSpPr>
            <a:spLocks noGrp="1"/>
          </p:cNvSpPr>
          <p:nvPr>
            <p:ph idx="1"/>
          </p:nvPr>
        </p:nvSpPr>
        <p:spPr>
          <a:xfrm>
            <a:off x="374238" y="1253928"/>
            <a:ext cx="5714188" cy="4651572"/>
          </a:xfrm>
        </p:spPr>
        <p:txBody>
          <a:bodyPr>
            <a:normAutofit fontScale="92500" lnSpcReduction="20000"/>
          </a:bodyPr>
          <a:lstStyle/>
          <a:p>
            <a:pPr algn="just"/>
            <a:r>
              <a:rPr lang="en-US" dirty="0"/>
              <a:t>20:53:37 24/02/1981 with a maximum intensity of IX</a:t>
            </a:r>
          </a:p>
          <a:p>
            <a:pPr algn="just"/>
            <a:r>
              <a:rPr lang="en-US" dirty="0" smtClean="0"/>
              <a:t>The </a:t>
            </a:r>
            <a:r>
              <a:rPr lang="en-US" dirty="0" err="1"/>
              <a:t>Alkionides</a:t>
            </a:r>
            <a:r>
              <a:rPr lang="en-US" dirty="0"/>
              <a:t> earthquake sequence is one of the most important in the modern seismological history of Greece</a:t>
            </a:r>
          </a:p>
          <a:p>
            <a:pPr algn="just"/>
            <a:r>
              <a:rPr lang="en-US" dirty="0"/>
              <a:t>The extended damage (as well as 20 fatalities) and the fact that it was the first, in modern times, to severely affect Athens, ushered in a new era of anti-seismic measures in the country and rekindled the interest on seismological topics</a:t>
            </a:r>
          </a:p>
          <a:p>
            <a:pPr algn="just"/>
            <a:r>
              <a:rPr lang="en-US" dirty="0"/>
              <a:t>The total financial cost (including several destroyed infrastructure, like hotels and factories) was up to 1.4 billion € (adjusted for inflation) (</a:t>
            </a:r>
            <a:r>
              <a:rPr lang="en-US" dirty="0" err="1"/>
              <a:t>Ambraseys</a:t>
            </a:r>
            <a:r>
              <a:rPr lang="en-US" dirty="0"/>
              <a:t> &amp; Jackson, 1990)</a:t>
            </a:r>
          </a:p>
          <a:p>
            <a:pPr algn="just"/>
            <a:r>
              <a:rPr lang="en-US" dirty="0"/>
              <a:t>The mainshock was followed by two strong events on 25/02 (M=6.4) and 04/03 (M=6.3)</a:t>
            </a:r>
            <a:endParaRPr lang="el-GR" dirty="0"/>
          </a:p>
        </p:txBody>
      </p:sp>
      <p:sp>
        <p:nvSpPr>
          <p:cNvPr id="4" name="Slide Number Placeholder 3">
            <a:extLst>
              <a:ext uri="{FF2B5EF4-FFF2-40B4-BE49-F238E27FC236}">
                <a16:creationId xmlns:a16="http://schemas.microsoft.com/office/drawing/2014/main" xmlns="" id="{910308CF-24B8-46DC-8B4A-8FEEEB77DFA2}"/>
              </a:ext>
            </a:extLst>
          </p:cNvPr>
          <p:cNvSpPr>
            <a:spLocks noGrp="1"/>
          </p:cNvSpPr>
          <p:nvPr>
            <p:ph type="sldNum" sz="quarter" idx="12"/>
          </p:nvPr>
        </p:nvSpPr>
        <p:spPr/>
        <p:txBody>
          <a:bodyPr/>
          <a:lstStyle/>
          <a:p>
            <a:fld id="{1AA1295A-870F-48B6-A830-BD0DBBD9B62E}" type="slidenum">
              <a:rPr lang="el-GR" smtClean="0"/>
              <a:pPr/>
              <a:t>26</a:t>
            </a:fld>
            <a:endParaRPr lang="el-GR"/>
          </a:p>
        </p:txBody>
      </p:sp>
      <p:graphicFrame>
        <p:nvGraphicFramePr>
          <p:cNvPr id="6" name="Table 5">
            <a:extLst>
              <a:ext uri="{FF2B5EF4-FFF2-40B4-BE49-F238E27FC236}">
                <a16:creationId xmlns:a16="http://schemas.microsoft.com/office/drawing/2014/main" xmlns="" id="{91F1B603-D86A-4E8D-91F3-141F0C49C2B8}"/>
              </a:ext>
            </a:extLst>
          </p:cNvPr>
          <p:cNvGraphicFramePr>
            <a:graphicFrameLocks noGrp="1"/>
          </p:cNvGraphicFramePr>
          <p:nvPr>
            <p:extLst>
              <p:ext uri="{D42A27DB-BD31-4B8C-83A1-F6EECF244321}">
                <p14:modId xmlns:p14="http://schemas.microsoft.com/office/powerpoint/2010/main" xmlns="" val="3149056729"/>
              </p:ext>
            </p:extLst>
          </p:nvPr>
        </p:nvGraphicFramePr>
        <p:xfrm>
          <a:off x="6311804" y="1235330"/>
          <a:ext cx="5598000" cy="1752600"/>
        </p:xfrm>
        <a:graphic>
          <a:graphicData uri="http://schemas.openxmlformats.org/drawingml/2006/table">
            <a:tbl>
              <a:tblPr firstRow="1" bandRow="1">
                <a:tableStyleId>{5C22544A-7EE6-4342-B048-85BDC9FD1C3A}</a:tableStyleId>
              </a:tblPr>
              <a:tblGrid>
                <a:gridCol w="2799000">
                  <a:extLst>
                    <a:ext uri="{9D8B030D-6E8A-4147-A177-3AD203B41FA5}">
                      <a16:colId xmlns:a16="http://schemas.microsoft.com/office/drawing/2014/main" xmlns="" val="62915988"/>
                    </a:ext>
                  </a:extLst>
                </a:gridCol>
                <a:gridCol w="2799000">
                  <a:extLst>
                    <a:ext uri="{9D8B030D-6E8A-4147-A177-3AD203B41FA5}">
                      <a16:colId xmlns:a16="http://schemas.microsoft.com/office/drawing/2014/main" xmlns="" val="3794199118"/>
                    </a:ext>
                  </a:extLst>
                </a:gridCol>
              </a:tblGrid>
              <a:tr h="370840">
                <a:tc>
                  <a:txBody>
                    <a:bodyPr/>
                    <a:lstStyle/>
                    <a:p>
                      <a:pPr algn="ctr"/>
                      <a:r>
                        <a:rPr lang="en-US" dirty="0"/>
                        <a:t>Damage type</a:t>
                      </a:r>
                      <a:endParaRPr lang="el-GR" dirty="0"/>
                    </a:p>
                  </a:txBody>
                  <a:tcPr/>
                </a:tc>
                <a:tc>
                  <a:txBody>
                    <a:bodyPr/>
                    <a:lstStyle/>
                    <a:p>
                      <a:pPr algn="ctr"/>
                      <a:r>
                        <a:rPr lang="en-US" dirty="0"/>
                        <a:t>Number of affected buildings</a:t>
                      </a:r>
                      <a:endParaRPr lang="el-GR" dirty="0"/>
                    </a:p>
                  </a:txBody>
                  <a:tcPr/>
                </a:tc>
                <a:extLst>
                  <a:ext uri="{0D108BD9-81ED-4DB2-BD59-A6C34878D82A}">
                    <a16:rowId xmlns:a16="http://schemas.microsoft.com/office/drawing/2014/main" xmlns="" val="1077476292"/>
                  </a:ext>
                </a:extLst>
              </a:tr>
              <a:tr h="370840">
                <a:tc>
                  <a:txBody>
                    <a:bodyPr/>
                    <a:lstStyle/>
                    <a:p>
                      <a:pPr algn="ctr"/>
                      <a:r>
                        <a:rPr lang="en-US" dirty="0"/>
                        <a:t>Irreparable</a:t>
                      </a:r>
                      <a:endParaRPr lang="el-GR" dirty="0"/>
                    </a:p>
                  </a:txBody>
                  <a:tcPr/>
                </a:tc>
                <a:tc>
                  <a:txBody>
                    <a:bodyPr/>
                    <a:lstStyle/>
                    <a:p>
                      <a:pPr algn="ctr"/>
                      <a:r>
                        <a:rPr lang="en-US" dirty="0"/>
                        <a:t>22,554</a:t>
                      </a:r>
                      <a:endParaRPr lang="el-GR" dirty="0"/>
                    </a:p>
                  </a:txBody>
                  <a:tcPr/>
                </a:tc>
                <a:extLst>
                  <a:ext uri="{0D108BD9-81ED-4DB2-BD59-A6C34878D82A}">
                    <a16:rowId xmlns:a16="http://schemas.microsoft.com/office/drawing/2014/main" xmlns="" val="3281809630"/>
                  </a:ext>
                </a:extLst>
              </a:tr>
              <a:tr h="370840">
                <a:tc>
                  <a:txBody>
                    <a:bodyPr/>
                    <a:lstStyle/>
                    <a:p>
                      <a:pPr algn="ctr"/>
                      <a:r>
                        <a:rPr lang="en-US" dirty="0"/>
                        <a:t>Major </a:t>
                      </a:r>
                      <a:endParaRPr lang="el-GR" dirty="0"/>
                    </a:p>
                  </a:txBody>
                  <a:tcPr/>
                </a:tc>
                <a:tc>
                  <a:txBody>
                    <a:bodyPr/>
                    <a:lstStyle/>
                    <a:p>
                      <a:pPr algn="ctr"/>
                      <a:r>
                        <a:rPr lang="en-US" dirty="0"/>
                        <a:t>11,745</a:t>
                      </a:r>
                      <a:endParaRPr lang="el-GR" dirty="0"/>
                    </a:p>
                  </a:txBody>
                  <a:tcPr/>
                </a:tc>
                <a:extLst>
                  <a:ext uri="{0D108BD9-81ED-4DB2-BD59-A6C34878D82A}">
                    <a16:rowId xmlns:a16="http://schemas.microsoft.com/office/drawing/2014/main" xmlns="" val="1842676953"/>
                  </a:ext>
                </a:extLst>
              </a:tr>
              <a:tr h="370840">
                <a:tc>
                  <a:txBody>
                    <a:bodyPr/>
                    <a:lstStyle/>
                    <a:p>
                      <a:pPr algn="ctr"/>
                      <a:r>
                        <a:rPr lang="en-US" dirty="0"/>
                        <a:t>Minor</a:t>
                      </a:r>
                      <a:endParaRPr lang="el-GR" dirty="0"/>
                    </a:p>
                  </a:txBody>
                  <a:tcPr/>
                </a:tc>
                <a:tc>
                  <a:txBody>
                    <a:bodyPr/>
                    <a:lstStyle/>
                    <a:p>
                      <a:pPr algn="ctr"/>
                      <a:r>
                        <a:rPr lang="en-US" dirty="0"/>
                        <a:t>50,222</a:t>
                      </a:r>
                      <a:endParaRPr lang="el-GR" dirty="0"/>
                    </a:p>
                  </a:txBody>
                  <a:tcPr/>
                </a:tc>
                <a:extLst>
                  <a:ext uri="{0D108BD9-81ED-4DB2-BD59-A6C34878D82A}">
                    <a16:rowId xmlns:a16="http://schemas.microsoft.com/office/drawing/2014/main" xmlns="" val="2603318608"/>
                  </a:ext>
                </a:extLst>
              </a:tr>
            </a:tbl>
          </a:graphicData>
        </a:graphic>
      </p:graphicFrame>
      <p:pic>
        <p:nvPicPr>
          <p:cNvPr id="7" name="Picture 6">
            <a:extLst>
              <a:ext uri="{FF2B5EF4-FFF2-40B4-BE49-F238E27FC236}">
                <a16:creationId xmlns:a16="http://schemas.microsoft.com/office/drawing/2014/main" xmlns="" id="{0953A8F6-F535-41BD-A874-8C6E0C2B36F5}"/>
              </a:ext>
            </a:extLst>
          </p:cNvPr>
          <p:cNvPicPr>
            <a:picLocks noChangeAspect="1"/>
          </p:cNvPicPr>
          <p:nvPr/>
        </p:nvPicPr>
        <p:blipFill>
          <a:blip r:embed="rId2" cstate="print"/>
          <a:stretch>
            <a:fillRect/>
          </a:stretch>
        </p:blipFill>
        <p:spPr>
          <a:xfrm>
            <a:off x="6311804" y="3191756"/>
            <a:ext cx="5598805" cy="3485815"/>
          </a:xfrm>
          <a:prstGeom prst="rect">
            <a:avLst/>
          </a:prstGeom>
        </p:spPr>
      </p:pic>
      <p:sp>
        <p:nvSpPr>
          <p:cNvPr id="8" name="Oval 7">
            <a:extLst>
              <a:ext uri="{FF2B5EF4-FFF2-40B4-BE49-F238E27FC236}">
                <a16:creationId xmlns:a16="http://schemas.microsoft.com/office/drawing/2014/main" xmlns="" id="{96AC8EA2-3479-4C50-95CC-280FBB5B0ED0}"/>
              </a:ext>
            </a:extLst>
          </p:cNvPr>
          <p:cNvSpPr/>
          <p:nvPr/>
        </p:nvSpPr>
        <p:spPr>
          <a:xfrm>
            <a:off x="10229152" y="4887912"/>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Straight Arrow Connector 8">
            <a:extLst>
              <a:ext uri="{FF2B5EF4-FFF2-40B4-BE49-F238E27FC236}">
                <a16:creationId xmlns:a16="http://schemas.microsoft.com/office/drawing/2014/main" xmlns="" id="{C242BE65-8F0C-498B-B389-B106435C577A}"/>
              </a:ext>
            </a:extLst>
          </p:cNvPr>
          <p:cNvCxnSpPr>
            <a:cxnSpLocks/>
          </p:cNvCxnSpPr>
          <p:nvPr/>
        </p:nvCxnSpPr>
        <p:spPr>
          <a:xfrm flipV="1">
            <a:off x="9941021" y="5171826"/>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EFC607BB-6841-45BA-B52A-17847DFEB52E}"/>
              </a:ext>
            </a:extLst>
          </p:cNvPr>
          <p:cNvSpPr/>
          <p:nvPr/>
        </p:nvSpPr>
        <p:spPr>
          <a:xfrm>
            <a:off x="10852836" y="5046184"/>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Straight Arrow Connector 10">
            <a:extLst>
              <a:ext uri="{FF2B5EF4-FFF2-40B4-BE49-F238E27FC236}">
                <a16:creationId xmlns:a16="http://schemas.microsoft.com/office/drawing/2014/main" xmlns="" id="{7FFB94C6-0F20-4E43-B529-B4E751F15847}"/>
              </a:ext>
            </a:extLst>
          </p:cNvPr>
          <p:cNvCxnSpPr>
            <a:cxnSpLocks/>
          </p:cNvCxnSpPr>
          <p:nvPr/>
        </p:nvCxnSpPr>
        <p:spPr>
          <a:xfrm flipH="1" flipV="1">
            <a:off x="11243869" y="5339624"/>
            <a:ext cx="304499" cy="3223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ABF1A9FD-FB03-47EA-B8C7-AD32FD5B0EF5}"/>
              </a:ext>
            </a:extLst>
          </p:cNvPr>
          <p:cNvSpPr/>
          <p:nvPr/>
        </p:nvSpPr>
        <p:spPr>
          <a:xfrm>
            <a:off x="11133332" y="4813181"/>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Straight Arrow Connector 12">
            <a:extLst>
              <a:ext uri="{FF2B5EF4-FFF2-40B4-BE49-F238E27FC236}">
                <a16:creationId xmlns:a16="http://schemas.microsoft.com/office/drawing/2014/main" xmlns="" id="{26693F4F-63D7-4822-A09F-0E6F8AC43448}"/>
              </a:ext>
            </a:extLst>
          </p:cNvPr>
          <p:cNvCxnSpPr>
            <a:cxnSpLocks/>
          </p:cNvCxnSpPr>
          <p:nvPr/>
        </p:nvCxnSpPr>
        <p:spPr>
          <a:xfrm>
            <a:off x="10932319" y="4362450"/>
            <a:ext cx="288131" cy="4420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20001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6C6E0-F591-42F5-9939-43B80F4EEC8C}"/>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xmlns="" id="{08205E0D-1143-4182-BB73-846BE47B09EF}"/>
              </a:ext>
            </a:extLst>
          </p:cNvPr>
          <p:cNvSpPr>
            <a:spLocks noGrp="1"/>
          </p:cNvSpPr>
          <p:nvPr>
            <p:ph idx="1"/>
          </p:nvPr>
        </p:nvSpPr>
        <p:spPr/>
        <p:txBody>
          <a:bodyPr/>
          <a:lstStyle/>
          <a:p>
            <a:endParaRPr lang="el-GR"/>
          </a:p>
        </p:txBody>
      </p:sp>
      <p:sp>
        <p:nvSpPr>
          <p:cNvPr id="4" name="Slide Number Placeholder 3">
            <a:extLst>
              <a:ext uri="{FF2B5EF4-FFF2-40B4-BE49-F238E27FC236}">
                <a16:creationId xmlns:a16="http://schemas.microsoft.com/office/drawing/2014/main" xmlns="" id="{3A33B4EC-B19C-40FF-8F23-04FD334A860C}"/>
              </a:ext>
            </a:extLst>
          </p:cNvPr>
          <p:cNvSpPr>
            <a:spLocks noGrp="1"/>
          </p:cNvSpPr>
          <p:nvPr>
            <p:ph type="sldNum" sz="quarter" idx="12"/>
          </p:nvPr>
        </p:nvSpPr>
        <p:spPr/>
        <p:txBody>
          <a:bodyPr/>
          <a:lstStyle/>
          <a:p>
            <a:fld id="{1AA1295A-870F-48B6-A830-BD0DBBD9B62E}" type="slidenum">
              <a:rPr lang="el-GR" smtClean="0"/>
              <a:pPr/>
              <a:t>27</a:t>
            </a:fld>
            <a:endParaRPr lang="el-GR"/>
          </a:p>
        </p:txBody>
      </p:sp>
      <p:pic>
        <p:nvPicPr>
          <p:cNvPr id="1026" name="Picture 2" descr="http://www.athensmagazine.gr/photos/w_800px/articles/201802/untitled_2_copy_8.jpg">
            <a:extLst>
              <a:ext uri="{FF2B5EF4-FFF2-40B4-BE49-F238E27FC236}">
                <a16:creationId xmlns:a16="http://schemas.microsoft.com/office/drawing/2014/main" xmlns="" id="{18C66E0B-34FF-4540-90D7-57A845B08D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50550"/>
            <a:ext cx="9668287" cy="63568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87373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AB84F-B32B-449C-B789-09882F99A32D}"/>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xmlns="" id="{79EE9436-62F3-4E84-86E4-7ECE676D29CC}"/>
              </a:ext>
            </a:extLst>
          </p:cNvPr>
          <p:cNvSpPr>
            <a:spLocks noGrp="1"/>
          </p:cNvSpPr>
          <p:nvPr>
            <p:ph idx="1"/>
          </p:nvPr>
        </p:nvSpPr>
        <p:spPr/>
        <p:txBody>
          <a:bodyPr/>
          <a:lstStyle/>
          <a:p>
            <a:endParaRPr lang="el-GR"/>
          </a:p>
        </p:txBody>
      </p:sp>
      <p:sp>
        <p:nvSpPr>
          <p:cNvPr id="4" name="Slide Number Placeholder 3">
            <a:extLst>
              <a:ext uri="{FF2B5EF4-FFF2-40B4-BE49-F238E27FC236}">
                <a16:creationId xmlns:a16="http://schemas.microsoft.com/office/drawing/2014/main" xmlns="" id="{7EB48114-1807-462D-91FB-31248FAA5512}"/>
              </a:ext>
            </a:extLst>
          </p:cNvPr>
          <p:cNvSpPr>
            <a:spLocks noGrp="1"/>
          </p:cNvSpPr>
          <p:nvPr>
            <p:ph type="sldNum" sz="quarter" idx="12"/>
          </p:nvPr>
        </p:nvSpPr>
        <p:spPr/>
        <p:txBody>
          <a:bodyPr/>
          <a:lstStyle/>
          <a:p>
            <a:fld id="{1AA1295A-870F-48B6-A830-BD0DBBD9B62E}" type="slidenum">
              <a:rPr lang="el-GR" smtClean="0"/>
              <a:pPr/>
              <a:t>28</a:t>
            </a:fld>
            <a:endParaRPr lang="el-GR"/>
          </a:p>
        </p:txBody>
      </p:sp>
      <p:pic>
        <p:nvPicPr>
          <p:cNvPr id="5" name="Picture 4" descr="https://3.bp.blogspot.com/-5_dK5-p-Ckc/WK9J5YWY_oI/AAAAAAABf1U/7vktgZ5rkMEX3aHTUHJUkd-__K2JX7YfACLcB/s640/seismos6-500.jpg">
            <a:extLst>
              <a:ext uri="{FF2B5EF4-FFF2-40B4-BE49-F238E27FC236}">
                <a16:creationId xmlns:a16="http://schemas.microsoft.com/office/drawing/2014/main" xmlns="" id="{B127D79D-94AD-4EC2-B223-F5A42726065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219533"/>
            <a:ext cx="9734550" cy="64425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4292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B08946-912C-481D-89F0-76E54502012B}"/>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xmlns="" id="{95BB0F32-0A2D-439B-8510-85FD31B60FE6}"/>
              </a:ext>
            </a:extLst>
          </p:cNvPr>
          <p:cNvSpPr>
            <a:spLocks noGrp="1"/>
          </p:cNvSpPr>
          <p:nvPr>
            <p:ph idx="1"/>
          </p:nvPr>
        </p:nvSpPr>
        <p:spPr/>
        <p:txBody>
          <a:bodyPr/>
          <a:lstStyle/>
          <a:p>
            <a:endParaRPr lang="el-GR"/>
          </a:p>
        </p:txBody>
      </p:sp>
      <p:sp>
        <p:nvSpPr>
          <p:cNvPr id="4" name="Slide Number Placeholder 3">
            <a:extLst>
              <a:ext uri="{FF2B5EF4-FFF2-40B4-BE49-F238E27FC236}">
                <a16:creationId xmlns:a16="http://schemas.microsoft.com/office/drawing/2014/main" xmlns="" id="{585EE1FA-6138-4720-9C64-F4074411D56C}"/>
              </a:ext>
            </a:extLst>
          </p:cNvPr>
          <p:cNvSpPr>
            <a:spLocks noGrp="1"/>
          </p:cNvSpPr>
          <p:nvPr>
            <p:ph type="sldNum" sz="quarter" idx="12"/>
          </p:nvPr>
        </p:nvSpPr>
        <p:spPr/>
        <p:txBody>
          <a:bodyPr/>
          <a:lstStyle/>
          <a:p>
            <a:fld id="{1AA1295A-870F-48B6-A830-BD0DBBD9B62E}" type="slidenum">
              <a:rPr lang="el-GR" smtClean="0"/>
              <a:pPr/>
              <a:t>29</a:t>
            </a:fld>
            <a:endParaRPr lang="el-GR"/>
          </a:p>
        </p:txBody>
      </p:sp>
      <p:pic>
        <p:nvPicPr>
          <p:cNvPr id="2050" name="Picture 2" descr="https://4.bp.blogspot.com/-nihOPREYiRg/WK9Jpyr-v3I/AAAAAAABf0c/y7hsepP2Wy4-FQrHNVWb9L-hML9nqhh1QCLcB/s640/seismos18-500.jpg">
            <a:extLst>
              <a:ext uri="{FF2B5EF4-FFF2-40B4-BE49-F238E27FC236}">
                <a16:creationId xmlns:a16="http://schemas.microsoft.com/office/drawing/2014/main" xmlns="" id="{E1228E19-D93D-4030-8958-90C6E62A91F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024" y="102533"/>
            <a:ext cx="10152515" cy="67419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2193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6127C-66D5-449E-B34A-13C0FD72C4D7}"/>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65E87002-2E1E-4971-9428-64D148339328}"/>
              </a:ext>
            </a:extLst>
          </p:cNvPr>
          <p:cNvSpPr>
            <a:spLocks noGrp="1"/>
          </p:cNvSpPr>
          <p:nvPr>
            <p:ph idx="1"/>
          </p:nvPr>
        </p:nvSpPr>
        <p:spPr>
          <a:xfrm>
            <a:off x="344406" y="1296140"/>
            <a:ext cx="6739975" cy="4952260"/>
          </a:xfrm>
        </p:spPr>
        <p:txBody>
          <a:bodyPr>
            <a:normAutofit fontScale="70000" lnSpcReduction="20000"/>
          </a:bodyPr>
          <a:lstStyle/>
          <a:p>
            <a:r>
              <a:rPr lang="en-US" b="1" u="sng" dirty="0"/>
              <a:t>Hanging wall:</a:t>
            </a:r>
            <a:r>
              <a:rPr lang="en-US" dirty="0"/>
              <a:t> the block located </a:t>
            </a:r>
            <a:r>
              <a:rPr lang="en-US" u="sng" dirty="0"/>
              <a:t>over </a:t>
            </a:r>
            <a:r>
              <a:rPr lang="en-US" dirty="0"/>
              <a:t>the fault plane.</a:t>
            </a:r>
          </a:p>
          <a:p>
            <a:r>
              <a:rPr lang="en-US" b="1" u="sng" dirty="0"/>
              <a:t>Footwall:</a:t>
            </a:r>
            <a:r>
              <a:rPr lang="en-US" dirty="0"/>
              <a:t> the block located </a:t>
            </a:r>
            <a:r>
              <a:rPr lang="en-US" u="sng" dirty="0"/>
              <a:t>beneath</a:t>
            </a:r>
            <a:r>
              <a:rPr lang="en-US" dirty="0"/>
              <a:t> the fault plane.</a:t>
            </a:r>
          </a:p>
          <a:p>
            <a:r>
              <a:rPr lang="en-US" dirty="0"/>
              <a:t>There are 3 fundamental types of faults:</a:t>
            </a:r>
          </a:p>
          <a:p>
            <a:pPr marL="457200" indent="-457200">
              <a:buFont typeface="+mj-lt"/>
              <a:buAutoNum type="arabicPeriod"/>
            </a:pPr>
            <a:r>
              <a:rPr lang="en-US" dirty="0"/>
              <a:t>Dip – slip: the dominant movement in the focus is vertical (</a:t>
            </a:r>
            <a:r>
              <a:rPr lang="el-GR" dirty="0"/>
              <a:t>λ ≈ </a:t>
            </a:r>
            <a:r>
              <a:rPr lang="el-GR" dirty="0" smtClean="0"/>
              <a:t>±90°</a:t>
            </a:r>
            <a:r>
              <a:rPr lang="en-US" dirty="0" smtClean="0"/>
              <a:t>)</a:t>
            </a:r>
            <a:r>
              <a:rPr lang="el-GR" dirty="0" smtClean="0"/>
              <a:t> </a:t>
            </a:r>
            <a:endParaRPr lang="en-US" dirty="0"/>
          </a:p>
          <a:p>
            <a:pPr marL="457200" indent="-457200">
              <a:buFont typeface="+mj-lt"/>
              <a:buAutoNum type="arabicPeriod"/>
            </a:pPr>
            <a:r>
              <a:rPr lang="en-US" dirty="0"/>
              <a:t>Strike – slip: the dominant movement in the focus is horizontal (</a:t>
            </a:r>
            <a:r>
              <a:rPr lang="el-GR" dirty="0"/>
              <a:t>λ ≈ 0° </a:t>
            </a:r>
            <a:r>
              <a:rPr lang="en-US" dirty="0"/>
              <a:t>or </a:t>
            </a:r>
            <a:r>
              <a:rPr lang="el-GR" dirty="0" smtClean="0"/>
              <a:t>± </a:t>
            </a:r>
            <a:r>
              <a:rPr lang="en-US" dirty="0" smtClean="0"/>
              <a:t>180</a:t>
            </a:r>
            <a:r>
              <a:rPr lang="el-GR" dirty="0"/>
              <a:t>°</a:t>
            </a:r>
            <a:r>
              <a:rPr lang="en-US" dirty="0"/>
              <a:t>)</a:t>
            </a:r>
          </a:p>
          <a:p>
            <a:pPr marL="457200" indent="-457200">
              <a:buFont typeface="+mj-lt"/>
              <a:buAutoNum type="arabicPeriod"/>
            </a:pPr>
            <a:r>
              <a:rPr lang="en-US" dirty="0"/>
              <a:t>Oblique – slip: the dominant movement in the focus has a vertical and a horizontal component (other values of </a:t>
            </a:r>
            <a:r>
              <a:rPr lang="el-GR" dirty="0"/>
              <a:t>λ)</a:t>
            </a:r>
            <a:endParaRPr lang="en-US" dirty="0"/>
          </a:p>
          <a:p>
            <a:r>
              <a:rPr lang="en-US" dirty="0"/>
              <a:t>Dip and oblique – slip faults can be further categorized in:</a:t>
            </a:r>
          </a:p>
          <a:p>
            <a:pPr marL="457200" indent="-457200">
              <a:buFont typeface="+mj-lt"/>
              <a:buAutoNum type="arabicPeriod"/>
            </a:pPr>
            <a:r>
              <a:rPr lang="en-US" dirty="0"/>
              <a:t>Normal (</a:t>
            </a:r>
            <a:r>
              <a:rPr lang="el-GR" dirty="0"/>
              <a:t>λ &gt; 0)</a:t>
            </a:r>
            <a:r>
              <a:rPr lang="en-US" dirty="0"/>
              <a:t>: the hanging wall moves downward and local lengthening (i.e. increase of space) exists. These faults are observed in regions with extensional forces, such as the Gulf of Corinth.</a:t>
            </a:r>
          </a:p>
          <a:p>
            <a:pPr marL="457200" indent="-457200">
              <a:buFont typeface="+mj-lt"/>
              <a:buAutoNum type="arabicPeriod"/>
            </a:pPr>
            <a:r>
              <a:rPr lang="en-US" dirty="0"/>
              <a:t>Reverse</a:t>
            </a:r>
            <a:r>
              <a:rPr lang="el-GR" dirty="0"/>
              <a:t> (λ</a:t>
            </a:r>
            <a:r>
              <a:rPr lang="en-US" dirty="0"/>
              <a:t> </a:t>
            </a:r>
            <a:r>
              <a:rPr lang="el-GR" dirty="0"/>
              <a:t>&lt;</a:t>
            </a:r>
            <a:r>
              <a:rPr lang="en-US" dirty="0"/>
              <a:t> </a:t>
            </a:r>
            <a:r>
              <a:rPr lang="el-GR" dirty="0"/>
              <a:t>0)</a:t>
            </a:r>
            <a:r>
              <a:rPr lang="en-US" dirty="0"/>
              <a:t>: the hanging wall moves upward and local shortening is observed. Reverse faults with small dip values (</a:t>
            </a:r>
            <a:r>
              <a:rPr lang="el-GR" dirty="0"/>
              <a:t>δ &lt; 45°) </a:t>
            </a:r>
            <a:r>
              <a:rPr lang="en-US" dirty="0"/>
              <a:t>are called </a:t>
            </a:r>
            <a:r>
              <a:rPr lang="en-US" b="1" u="sng" dirty="0"/>
              <a:t>thrust faults</a:t>
            </a:r>
            <a:r>
              <a:rPr lang="en-US" dirty="0"/>
              <a:t>.</a:t>
            </a:r>
          </a:p>
          <a:p>
            <a:r>
              <a:rPr lang="en-US" dirty="0" smtClean="0"/>
              <a:t>Faults </a:t>
            </a:r>
            <a:r>
              <a:rPr lang="en-US" dirty="0"/>
              <a:t>can be further categorized in:</a:t>
            </a:r>
          </a:p>
          <a:p>
            <a:pPr marL="457200" indent="-457200">
              <a:buFont typeface="+mj-lt"/>
              <a:buAutoNum type="arabicPeriod"/>
            </a:pPr>
            <a:r>
              <a:rPr lang="en-US" dirty="0"/>
              <a:t>Dextral: right-lateral movement of the blocks (</a:t>
            </a:r>
            <a:r>
              <a:rPr lang="el-GR" dirty="0"/>
              <a:t>|λ| &gt; 90°)</a:t>
            </a:r>
            <a:endParaRPr lang="en-US" dirty="0"/>
          </a:p>
          <a:p>
            <a:pPr marL="457200" indent="-457200">
              <a:buFont typeface="+mj-lt"/>
              <a:buAutoNum type="arabicPeriod"/>
            </a:pPr>
            <a:r>
              <a:rPr lang="en-US" dirty="0" err="1"/>
              <a:t>Sinistral</a:t>
            </a:r>
            <a:r>
              <a:rPr lang="en-US" dirty="0"/>
              <a:t>: left-lateral movement of the blocks</a:t>
            </a:r>
            <a:r>
              <a:rPr lang="el-GR" dirty="0"/>
              <a:t> </a:t>
            </a:r>
            <a:r>
              <a:rPr lang="en-US" dirty="0"/>
              <a:t>(</a:t>
            </a:r>
            <a:r>
              <a:rPr lang="el-GR" dirty="0"/>
              <a:t>|λ| &lt; 90°)</a:t>
            </a:r>
            <a:endParaRPr lang="en-US" dirty="0"/>
          </a:p>
        </p:txBody>
      </p:sp>
      <p:sp>
        <p:nvSpPr>
          <p:cNvPr id="4" name="Slide Number Placeholder 3">
            <a:extLst>
              <a:ext uri="{FF2B5EF4-FFF2-40B4-BE49-F238E27FC236}">
                <a16:creationId xmlns:a16="http://schemas.microsoft.com/office/drawing/2014/main" xmlns="" id="{97CE6007-C13A-45DF-9D3E-AD45A8B3DD1F}"/>
              </a:ext>
            </a:extLst>
          </p:cNvPr>
          <p:cNvSpPr>
            <a:spLocks noGrp="1"/>
          </p:cNvSpPr>
          <p:nvPr>
            <p:ph type="sldNum" sz="quarter" idx="12"/>
          </p:nvPr>
        </p:nvSpPr>
        <p:spPr/>
        <p:txBody>
          <a:bodyPr/>
          <a:lstStyle/>
          <a:p>
            <a:fld id="{1AA1295A-870F-48B6-A830-BD0DBBD9B62E}" type="slidenum">
              <a:rPr lang="el-GR" smtClean="0"/>
              <a:pPr/>
              <a:t>3</a:t>
            </a:fld>
            <a:endParaRPr lang="el-GR"/>
          </a:p>
        </p:txBody>
      </p:sp>
      <p:pic>
        <p:nvPicPr>
          <p:cNvPr id="6" name="Picture 5">
            <a:extLst>
              <a:ext uri="{FF2B5EF4-FFF2-40B4-BE49-F238E27FC236}">
                <a16:creationId xmlns:a16="http://schemas.microsoft.com/office/drawing/2014/main" xmlns="" id="{59FAE150-1A65-4ADA-9553-A3D67336EF7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84381" y="2068497"/>
            <a:ext cx="4986354" cy="3573079"/>
          </a:xfrm>
          <a:prstGeom prst="rect">
            <a:avLst/>
          </a:prstGeom>
        </p:spPr>
      </p:pic>
      <p:sp>
        <p:nvSpPr>
          <p:cNvPr id="7" name="TextBox 6">
            <a:extLst>
              <a:ext uri="{FF2B5EF4-FFF2-40B4-BE49-F238E27FC236}">
                <a16:creationId xmlns:a16="http://schemas.microsoft.com/office/drawing/2014/main" xmlns="" id="{9FE9F710-A34F-495E-B1AD-A55741520D5F}"/>
              </a:ext>
            </a:extLst>
          </p:cNvPr>
          <p:cNvSpPr txBox="1"/>
          <p:nvPr/>
        </p:nvSpPr>
        <p:spPr>
          <a:xfrm>
            <a:off x="7735079" y="5856825"/>
            <a:ext cx="2811988" cy="369332"/>
          </a:xfrm>
          <a:prstGeom prst="rect">
            <a:avLst/>
          </a:prstGeom>
          <a:noFill/>
        </p:spPr>
        <p:txBody>
          <a:bodyPr wrap="none" rtlCol="0">
            <a:spAutoFit/>
          </a:bodyPr>
          <a:lstStyle/>
          <a:p>
            <a:r>
              <a:rPr lang="en-US" dirty="0"/>
              <a:t>Kassaras &amp; Kaviris, 2017 </a:t>
            </a:r>
            <a:endParaRPr lang="el-GR" dirty="0"/>
          </a:p>
        </p:txBody>
      </p:sp>
    </p:spTree>
    <p:extLst>
      <p:ext uri="{BB962C8B-B14F-4D97-AF65-F5344CB8AC3E}">
        <p14:creationId xmlns:p14="http://schemas.microsoft.com/office/powerpoint/2010/main" xmlns="" val="1686160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F567C-41AF-432E-AA8A-40D6E2FD9FD3}"/>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xmlns="" id="{874CA546-6899-49E1-AA03-54259DEC84E6}"/>
              </a:ext>
            </a:extLst>
          </p:cNvPr>
          <p:cNvSpPr>
            <a:spLocks noGrp="1"/>
          </p:cNvSpPr>
          <p:nvPr>
            <p:ph idx="1"/>
          </p:nvPr>
        </p:nvSpPr>
        <p:spPr/>
        <p:txBody>
          <a:bodyPr/>
          <a:lstStyle/>
          <a:p>
            <a:endParaRPr lang="el-GR"/>
          </a:p>
        </p:txBody>
      </p:sp>
      <p:sp>
        <p:nvSpPr>
          <p:cNvPr id="4" name="Slide Number Placeholder 3">
            <a:extLst>
              <a:ext uri="{FF2B5EF4-FFF2-40B4-BE49-F238E27FC236}">
                <a16:creationId xmlns:a16="http://schemas.microsoft.com/office/drawing/2014/main" xmlns="" id="{766415D2-BD94-4EDA-9C65-51449B5FE8B0}"/>
              </a:ext>
            </a:extLst>
          </p:cNvPr>
          <p:cNvSpPr>
            <a:spLocks noGrp="1"/>
          </p:cNvSpPr>
          <p:nvPr>
            <p:ph type="sldNum" sz="quarter" idx="12"/>
          </p:nvPr>
        </p:nvSpPr>
        <p:spPr/>
        <p:txBody>
          <a:bodyPr/>
          <a:lstStyle/>
          <a:p>
            <a:fld id="{1AA1295A-870F-48B6-A830-BD0DBBD9B62E}" type="slidenum">
              <a:rPr lang="el-GR" smtClean="0"/>
              <a:pPr/>
              <a:t>30</a:t>
            </a:fld>
            <a:endParaRPr lang="el-GR"/>
          </a:p>
        </p:txBody>
      </p:sp>
      <p:pic>
        <p:nvPicPr>
          <p:cNvPr id="4098" name="Picture 2" descr="https://3.bp.blogspot.com/-mAjdlieox7k/WK9Jg1l1B5I/AAAAAAABfz4/nvNti5_hEPAXaDA58DY5fWbaKUnNRrdBACLcB/s640/16904832_1331665780210572_2325458772335799297_o.jpg">
            <a:extLst>
              <a:ext uri="{FF2B5EF4-FFF2-40B4-BE49-F238E27FC236}">
                <a16:creationId xmlns:a16="http://schemas.microsoft.com/office/drawing/2014/main" xmlns="" id="{9410123A-A086-4C49-8025-9AEF689AA74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3825"/>
            <a:ext cx="4000500" cy="6096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4.bp.blogspot.com/-icHDIXzxFok/WK9Jz8cwnOI/AAAAAAABf04/KPT6ed-o5e8zcnfXhzN9GlaDTeIqXl_0wCLcB/s640/seismos26-500.jpg">
            <a:extLst>
              <a:ext uri="{FF2B5EF4-FFF2-40B4-BE49-F238E27FC236}">
                <a16:creationId xmlns:a16="http://schemas.microsoft.com/office/drawing/2014/main" xmlns="" id="{40E7D5B3-D4AC-424C-8758-ED404A5771E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0499" y="-1"/>
            <a:ext cx="8105775" cy="53194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3964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76F03-8F40-4EB6-8277-B02B92EDFCF0}"/>
              </a:ext>
            </a:extLst>
          </p:cNvPr>
          <p:cNvSpPr>
            <a:spLocks noGrp="1"/>
          </p:cNvSpPr>
          <p:nvPr>
            <p:ph type="title"/>
          </p:nvPr>
        </p:nvSpPr>
        <p:spPr/>
        <p:txBody>
          <a:bodyPr/>
          <a:lstStyle/>
          <a:p>
            <a:r>
              <a:rPr lang="en-US" dirty="0" err="1"/>
              <a:t>Alkionides</a:t>
            </a:r>
            <a:r>
              <a:rPr lang="en-US" dirty="0"/>
              <a:t> (1981) – M=6.7</a:t>
            </a:r>
            <a:endParaRPr lang="el-GR" dirty="0"/>
          </a:p>
        </p:txBody>
      </p:sp>
      <p:sp>
        <p:nvSpPr>
          <p:cNvPr id="3" name="Content Placeholder 2">
            <a:extLst>
              <a:ext uri="{FF2B5EF4-FFF2-40B4-BE49-F238E27FC236}">
                <a16:creationId xmlns:a16="http://schemas.microsoft.com/office/drawing/2014/main" xmlns="" id="{0A1DC94A-6EF8-4277-BAC9-009B71EC7085}"/>
              </a:ext>
            </a:extLst>
          </p:cNvPr>
          <p:cNvSpPr>
            <a:spLocks noGrp="1"/>
          </p:cNvSpPr>
          <p:nvPr>
            <p:ph idx="1"/>
          </p:nvPr>
        </p:nvSpPr>
        <p:spPr/>
        <p:txBody>
          <a:bodyPr/>
          <a:lstStyle/>
          <a:p>
            <a:pPr algn="just"/>
            <a:r>
              <a:rPr lang="en-US" dirty="0"/>
              <a:t>After the first mainshock, the fault trace could be observed, with a length of over 15 km and a slip of 60 cm</a:t>
            </a:r>
          </a:p>
          <a:p>
            <a:pPr algn="just"/>
            <a:r>
              <a:rPr lang="en-US" dirty="0" smtClean="0"/>
              <a:t>Secondary phenomena </a:t>
            </a:r>
            <a:r>
              <a:rPr lang="en-US" dirty="0"/>
              <a:t>(liquefaction, landslides and a weak sea wave) were present</a:t>
            </a:r>
          </a:p>
          <a:p>
            <a:pPr algn="just"/>
            <a:r>
              <a:rPr lang="en-US" dirty="0"/>
              <a:t>The focal mechanism was found equal to 285°/40°/-70° for the 24 February, 250°/42°/-80° for the 25 February and 68°/47°/-82° for the 4 March events, respectively.</a:t>
            </a:r>
            <a:endParaRPr lang="el-GR" dirty="0"/>
          </a:p>
        </p:txBody>
      </p:sp>
      <p:sp>
        <p:nvSpPr>
          <p:cNvPr id="4" name="Slide Number Placeholder 3">
            <a:extLst>
              <a:ext uri="{FF2B5EF4-FFF2-40B4-BE49-F238E27FC236}">
                <a16:creationId xmlns:a16="http://schemas.microsoft.com/office/drawing/2014/main" xmlns="" id="{2C711EB6-4E91-42E8-B163-4486938E3FC3}"/>
              </a:ext>
            </a:extLst>
          </p:cNvPr>
          <p:cNvSpPr>
            <a:spLocks noGrp="1"/>
          </p:cNvSpPr>
          <p:nvPr>
            <p:ph type="sldNum" sz="quarter" idx="12"/>
          </p:nvPr>
        </p:nvSpPr>
        <p:spPr/>
        <p:txBody>
          <a:bodyPr/>
          <a:lstStyle/>
          <a:p>
            <a:fld id="{1AA1295A-870F-48B6-A830-BD0DBBD9B62E}" type="slidenum">
              <a:rPr lang="el-GR" smtClean="0"/>
              <a:pPr/>
              <a:t>31</a:t>
            </a:fld>
            <a:endParaRPr lang="el-GR"/>
          </a:p>
        </p:txBody>
      </p:sp>
    </p:spTree>
    <p:extLst>
      <p:ext uri="{BB962C8B-B14F-4D97-AF65-F5344CB8AC3E}">
        <p14:creationId xmlns:p14="http://schemas.microsoft.com/office/powerpoint/2010/main" xmlns="" val="398935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9F69B-0959-4D56-9A11-54CB9A3E748F}"/>
              </a:ext>
            </a:extLst>
          </p:cNvPr>
          <p:cNvSpPr>
            <a:spLocks noGrp="1"/>
          </p:cNvSpPr>
          <p:nvPr>
            <p:ph type="title"/>
          </p:nvPr>
        </p:nvSpPr>
        <p:spPr/>
        <p:txBody>
          <a:bodyPr/>
          <a:lstStyle/>
          <a:p>
            <a:r>
              <a:rPr lang="en-US" dirty="0" err="1"/>
              <a:t>Alkionides</a:t>
            </a:r>
            <a:r>
              <a:rPr lang="en-US" dirty="0"/>
              <a:t> (1981) – M=6.7</a:t>
            </a:r>
            <a:endParaRPr lang="el-GR" dirty="0"/>
          </a:p>
        </p:txBody>
      </p:sp>
      <p:sp>
        <p:nvSpPr>
          <p:cNvPr id="3" name="Content Placeholder 2">
            <a:extLst>
              <a:ext uri="{FF2B5EF4-FFF2-40B4-BE49-F238E27FC236}">
                <a16:creationId xmlns:a16="http://schemas.microsoft.com/office/drawing/2014/main" xmlns="" id="{337C62D7-115F-4CDF-B208-98BD01065B92}"/>
              </a:ext>
            </a:extLst>
          </p:cNvPr>
          <p:cNvSpPr>
            <a:spLocks noGrp="1"/>
          </p:cNvSpPr>
          <p:nvPr>
            <p:ph idx="1"/>
          </p:nvPr>
        </p:nvSpPr>
        <p:spPr>
          <a:xfrm>
            <a:off x="277688" y="1716400"/>
            <a:ext cx="5510553" cy="4035721"/>
          </a:xfrm>
        </p:spPr>
        <p:txBody>
          <a:bodyPr/>
          <a:lstStyle/>
          <a:p>
            <a:pPr algn="just"/>
            <a:r>
              <a:rPr lang="en-US" dirty="0"/>
              <a:t>The sequence is subdivided into two distinct subsequences, one starting with the “main” M=6.7 shock on 24/02 and another starting with the M=6.3 event of 04/03. </a:t>
            </a:r>
          </a:p>
          <a:p>
            <a:pPr algn="just"/>
            <a:endParaRPr lang="en-US" dirty="0"/>
          </a:p>
          <a:p>
            <a:pPr algn="just"/>
            <a:r>
              <a:rPr lang="en-US" dirty="0"/>
              <a:t>A western and eastern epicentral area (corresponding to the February and March subsequences) can be observed, separated by an aseismic zone.</a:t>
            </a:r>
          </a:p>
        </p:txBody>
      </p:sp>
      <p:sp>
        <p:nvSpPr>
          <p:cNvPr id="4" name="Slide Number Placeholder 3">
            <a:extLst>
              <a:ext uri="{FF2B5EF4-FFF2-40B4-BE49-F238E27FC236}">
                <a16:creationId xmlns:a16="http://schemas.microsoft.com/office/drawing/2014/main" xmlns="" id="{42D6CA0B-DC2E-4678-87F0-0645E3084A03}"/>
              </a:ext>
            </a:extLst>
          </p:cNvPr>
          <p:cNvSpPr>
            <a:spLocks noGrp="1"/>
          </p:cNvSpPr>
          <p:nvPr>
            <p:ph type="sldNum" sz="quarter" idx="12"/>
          </p:nvPr>
        </p:nvSpPr>
        <p:spPr/>
        <p:txBody>
          <a:bodyPr/>
          <a:lstStyle/>
          <a:p>
            <a:fld id="{1AA1295A-870F-48B6-A830-BD0DBBD9B62E}" type="slidenum">
              <a:rPr lang="el-GR" smtClean="0"/>
              <a:pPr/>
              <a:t>32</a:t>
            </a:fld>
            <a:endParaRPr lang="el-GR"/>
          </a:p>
        </p:txBody>
      </p:sp>
      <p:pic>
        <p:nvPicPr>
          <p:cNvPr id="5" name="Picture 4">
            <a:extLst>
              <a:ext uri="{FF2B5EF4-FFF2-40B4-BE49-F238E27FC236}">
                <a16:creationId xmlns:a16="http://schemas.microsoft.com/office/drawing/2014/main" xmlns="" id="{C5C958EB-019D-4AF6-856F-E37FAD08A8B7}"/>
              </a:ext>
            </a:extLst>
          </p:cNvPr>
          <p:cNvPicPr>
            <a:picLocks noChangeAspect="1"/>
          </p:cNvPicPr>
          <p:nvPr/>
        </p:nvPicPr>
        <p:blipFill rotWithShape="1">
          <a:blip r:embed="rId2" cstate="print"/>
          <a:srcRect l="2610" t="2068" r="2413" b="4956"/>
          <a:stretch/>
        </p:blipFill>
        <p:spPr>
          <a:xfrm>
            <a:off x="6755740" y="1520260"/>
            <a:ext cx="4223423" cy="2297542"/>
          </a:xfrm>
          <a:prstGeom prst="rect">
            <a:avLst/>
          </a:prstGeom>
        </p:spPr>
      </p:pic>
      <p:pic>
        <p:nvPicPr>
          <p:cNvPr id="6" name="Picture 5">
            <a:extLst>
              <a:ext uri="{FF2B5EF4-FFF2-40B4-BE49-F238E27FC236}">
                <a16:creationId xmlns:a16="http://schemas.microsoft.com/office/drawing/2014/main" xmlns="" id="{0EBAABCF-D072-4FD2-8C2D-35B29E883DB0}"/>
              </a:ext>
            </a:extLst>
          </p:cNvPr>
          <p:cNvPicPr>
            <a:picLocks noChangeAspect="1"/>
          </p:cNvPicPr>
          <p:nvPr/>
        </p:nvPicPr>
        <p:blipFill>
          <a:blip r:embed="rId3" cstate="print"/>
          <a:stretch>
            <a:fillRect/>
          </a:stretch>
        </p:blipFill>
        <p:spPr>
          <a:xfrm>
            <a:off x="6975614" y="3941685"/>
            <a:ext cx="3752813" cy="2916315"/>
          </a:xfrm>
          <a:prstGeom prst="rect">
            <a:avLst/>
          </a:prstGeom>
        </p:spPr>
      </p:pic>
      <p:sp>
        <p:nvSpPr>
          <p:cNvPr id="7" name="TextBox 6">
            <a:extLst>
              <a:ext uri="{FF2B5EF4-FFF2-40B4-BE49-F238E27FC236}">
                <a16:creationId xmlns:a16="http://schemas.microsoft.com/office/drawing/2014/main" xmlns="" id="{51B6E29E-FCB8-4168-8398-762040F7CABA}"/>
              </a:ext>
            </a:extLst>
          </p:cNvPr>
          <p:cNvSpPr txBox="1"/>
          <p:nvPr/>
        </p:nvSpPr>
        <p:spPr>
          <a:xfrm>
            <a:off x="7188200" y="1607412"/>
            <a:ext cx="947695" cy="307777"/>
          </a:xfrm>
          <a:prstGeom prst="rect">
            <a:avLst/>
          </a:prstGeom>
          <a:noFill/>
        </p:spPr>
        <p:txBody>
          <a:bodyPr wrap="none" rtlCol="0">
            <a:spAutoFit/>
          </a:bodyPr>
          <a:lstStyle/>
          <a:p>
            <a:r>
              <a:rPr lang="en-US" sz="1400" dirty="0">
                <a:solidFill>
                  <a:schemeClr val="bg1"/>
                </a:solidFill>
              </a:rPr>
              <a:t>February</a:t>
            </a:r>
            <a:endParaRPr lang="el-GR" sz="1400" dirty="0">
              <a:solidFill>
                <a:schemeClr val="bg1"/>
              </a:solidFill>
            </a:endParaRPr>
          </a:p>
        </p:txBody>
      </p:sp>
      <p:sp>
        <p:nvSpPr>
          <p:cNvPr id="8" name="TextBox 7">
            <a:extLst>
              <a:ext uri="{FF2B5EF4-FFF2-40B4-BE49-F238E27FC236}">
                <a16:creationId xmlns:a16="http://schemas.microsoft.com/office/drawing/2014/main" xmlns="" id="{C5EFD11D-3920-4D0C-90FA-6230F2EF0DAC}"/>
              </a:ext>
            </a:extLst>
          </p:cNvPr>
          <p:cNvSpPr txBox="1"/>
          <p:nvPr/>
        </p:nvSpPr>
        <p:spPr>
          <a:xfrm>
            <a:off x="9103139" y="1620834"/>
            <a:ext cx="752129" cy="307777"/>
          </a:xfrm>
          <a:prstGeom prst="rect">
            <a:avLst/>
          </a:prstGeom>
          <a:noFill/>
        </p:spPr>
        <p:txBody>
          <a:bodyPr wrap="none" rtlCol="0">
            <a:spAutoFit/>
          </a:bodyPr>
          <a:lstStyle/>
          <a:p>
            <a:r>
              <a:rPr lang="en-US" sz="1400" dirty="0">
                <a:solidFill>
                  <a:schemeClr val="bg1"/>
                </a:solidFill>
              </a:rPr>
              <a:t>March</a:t>
            </a:r>
            <a:endParaRPr lang="el-GR" sz="1400" dirty="0">
              <a:solidFill>
                <a:schemeClr val="bg1"/>
              </a:solidFill>
            </a:endParaRPr>
          </a:p>
        </p:txBody>
      </p:sp>
      <p:sp>
        <p:nvSpPr>
          <p:cNvPr id="9" name="Oval 8">
            <a:extLst>
              <a:ext uri="{FF2B5EF4-FFF2-40B4-BE49-F238E27FC236}">
                <a16:creationId xmlns:a16="http://schemas.microsoft.com/office/drawing/2014/main" xmlns="" id="{F532A3B8-D7E6-4938-A0B2-35632116629A}"/>
              </a:ext>
            </a:extLst>
          </p:cNvPr>
          <p:cNvSpPr/>
          <p:nvPr/>
        </p:nvSpPr>
        <p:spPr>
          <a:xfrm>
            <a:off x="9810750" y="4229100"/>
            <a:ext cx="869950" cy="656244"/>
          </a:xfrm>
          <a:prstGeom prst="ellipse">
            <a:avLst/>
          </a:prstGeom>
          <a:solidFill>
            <a:srgbClr val="B01513">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Oval 9">
            <a:extLst>
              <a:ext uri="{FF2B5EF4-FFF2-40B4-BE49-F238E27FC236}">
                <a16:creationId xmlns:a16="http://schemas.microsoft.com/office/drawing/2014/main" xmlns="" id="{234651E6-7EB3-49E2-B1D7-1FF04F06230B}"/>
              </a:ext>
            </a:extLst>
          </p:cNvPr>
          <p:cNvSpPr/>
          <p:nvPr/>
        </p:nvSpPr>
        <p:spPr>
          <a:xfrm>
            <a:off x="7734300" y="4580922"/>
            <a:ext cx="2120968" cy="1045178"/>
          </a:xfrm>
          <a:prstGeom prst="ellipse">
            <a:avLst/>
          </a:prstGeom>
          <a:solidFill>
            <a:schemeClr val="accent3">
              <a:lumMod val="75000"/>
              <a:alpha val="12157"/>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xmlns="" id="{3B22681E-9230-4B7A-989B-3AC3E6385D3F}"/>
              </a:ext>
            </a:extLst>
          </p:cNvPr>
          <p:cNvSpPr txBox="1"/>
          <p:nvPr/>
        </p:nvSpPr>
        <p:spPr>
          <a:xfrm>
            <a:off x="4048217" y="6405282"/>
            <a:ext cx="2844048" cy="369332"/>
          </a:xfrm>
          <a:prstGeom prst="rect">
            <a:avLst/>
          </a:prstGeom>
          <a:noFill/>
        </p:spPr>
        <p:txBody>
          <a:bodyPr wrap="none" rtlCol="0">
            <a:spAutoFit/>
          </a:bodyPr>
          <a:lstStyle/>
          <a:p>
            <a:r>
              <a:rPr lang="en-US" dirty="0" err="1"/>
              <a:t>Papazachos</a:t>
            </a:r>
            <a:r>
              <a:rPr lang="en-US" dirty="0"/>
              <a:t> et al., 1983</a:t>
            </a:r>
            <a:endParaRPr lang="el-GR" dirty="0"/>
          </a:p>
        </p:txBody>
      </p:sp>
    </p:spTree>
    <p:extLst>
      <p:ext uri="{BB962C8B-B14F-4D97-AF65-F5344CB8AC3E}">
        <p14:creationId xmlns:p14="http://schemas.microsoft.com/office/powerpoint/2010/main" xmlns="" val="2144433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FB798-39A4-427E-A32C-2964CB425E44}"/>
              </a:ext>
            </a:extLst>
          </p:cNvPr>
          <p:cNvSpPr>
            <a:spLocks noGrp="1"/>
          </p:cNvSpPr>
          <p:nvPr>
            <p:ph type="title"/>
          </p:nvPr>
        </p:nvSpPr>
        <p:spPr/>
        <p:txBody>
          <a:bodyPr/>
          <a:lstStyle/>
          <a:p>
            <a:r>
              <a:rPr lang="en-US" dirty="0"/>
              <a:t>Galaxidi (1992) – M=5.9</a:t>
            </a:r>
            <a:endParaRPr lang="el-GR" dirty="0"/>
          </a:p>
        </p:txBody>
      </p:sp>
      <p:sp>
        <p:nvSpPr>
          <p:cNvPr id="3" name="Content Placeholder 2">
            <a:extLst>
              <a:ext uri="{FF2B5EF4-FFF2-40B4-BE49-F238E27FC236}">
                <a16:creationId xmlns:a16="http://schemas.microsoft.com/office/drawing/2014/main" xmlns="" id="{ED83E1EA-8469-4C26-B5CC-F41E64D28A9B}"/>
              </a:ext>
            </a:extLst>
          </p:cNvPr>
          <p:cNvSpPr>
            <a:spLocks noGrp="1"/>
          </p:cNvSpPr>
          <p:nvPr>
            <p:ph idx="1"/>
          </p:nvPr>
        </p:nvSpPr>
        <p:spPr>
          <a:xfrm>
            <a:off x="470518" y="1384917"/>
            <a:ext cx="5752730" cy="4863483"/>
          </a:xfrm>
        </p:spPr>
        <p:txBody>
          <a:bodyPr>
            <a:normAutofit lnSpcReduction="10000"/>
          </a:bodyPr>
          <a:lstStyle/>
          <a:p>
            <a:pPr algn="just"/>
            <a:r>
              <a:rPr lang="en-US" dirty="0"/>
              <a:t>21:10:00 18/11/1992</a:t>
            </a:r>
          </a:p>
          <a:p>
            <a:pPr algn="just"/>
            <a:r>
              <a:rPr lang="en-US" dirty="0"/>
              <a:t>As in the case of the 1965 </a:t>
            </a:r>
            <a:r>
              <a:rPr lang="en-US" dirty="0" err="1"/>
              <a:t>Eratini</a:t>
            </a:r>
            <a:r>
              <a:rPr lang="en-US" dirty="0"/>
              <a:t> event, the aftershock sequence was not significant. The maximum aftershock magnitude was equal to 3.1 (25 earthquakes with M &gt; 4.0 were expected).</a:t>
            </a:r>
          </a:p>
          <a:p>
            <a:pPr algn="just"/>
            <a:r>
              <a:rPr lang="en-US" dirty="0"/>
              <a:t>The focal mechanism was found to be 270°/30°/81°</a:t>
            </a:r>
          </a:p>
          <a:p>
            <a:pPr algn="just"/>
            <a:r>
              <a:rPr lang="en-US" dirty="0"/>
              <a:t>A cross-section of the located events of the sequence indicates a north dipping plane, corresponding to the Helike fault.</a:t>
            </a:r>
          </a:p>
          <a:p>
            <a:pPr algn="just"/>
            <a:r>
              <a:rPr lang="en-US" dirty="0"/>
              <a:t>The junction between the Helike and the nearby </a:t>
            </a:r>
            <a:r>
              <a:rPr lang="en-US" dirty="0" err="1"/>
              <a:t>Xilokastro</a:t>
            </a:r>
            <a:r>
              <a:rPr lang="en-US" dirty="0"/>
              <a:t> faults functions as a barrier.</a:t>
            </a:r>
          </a:p>
          <a:p>
            <a:pPr algn="just"/>
            <a:endParaRPr lang="en-US" dirty="0"/>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C707EC92-9E53-4CCD-89D2-408A8B77A998}"/>
              </a:ext>
            </a:extLst>
          </p:cNvPr>
          <p:cNvSpPr>
            <a:spLocks noGrp="1"/>
          </p:cNvSpPr>
          <p:nvPr>
            <p:ph type="sldNum" sz="quarter" idx="12"/>
          </p:nvPr>
        </p:nvSpPr>
        <p:spPr/>
        <p:txBody>
          <a:bodyPr/>
          <a:lstStyle/>
          <a:p>
            <a:fld id="{1AA1295A-870F-48B6-A830-BD0DBBD9B62E}" type="slidenum">
              <a:rPr lang="el-GR" smtClean="0"/>
              <a:pPr/>
              <a:t>33</a:t>
            </a:fld>
            <a:endParaRPr lang="el-GR"/>
          </a:p>
        </p:txBody>
      </p:sp>
      <p:pic>
        <p:nvPicPr>
          <p:cNvPr id="5" name="Picture 4">
            <a:extLst>
              <a:ext uri="{FF2B5EF4-FFF2-40B4-BE49-F238E27FC236}">
                <a16:creationId xmlns:a16="http://schemas.microsoft.com/office/drawing/2014/main" xmlns="" id="{20CA8075-60FA-4CAA-9A71-208F8F2C6386}"/>
              </a:ext>
            </a:extLst>
          </p:cNvPr>
          <p:cNvPicPr>
            <a:picLocks noChangeAspect="1"/>
          </p:cNvPicPr>
          <p:nvPr/>
        </p:nvPicPr>
        <p:blipFill>
          <a:blip r:embed="rId2" cstate="print"/>
          <a:stretch>
            <a:fillRect/>
          </a:stretch>
        </p:blipFill>
        <p:spPr>
          <a:xfrm>
            <a:off x="6311804" y="3191756"/>
            <a:ext cx="5598805" cy="3485815"/>
          </a:xfrm>
          <a:prstGeom prst="rect">
            <a:avLst/>
          </a:prstGeom>
        </p:spPr>
      </p:pic>
      <p:sp>
        <p:nvSpPr>
          <p:cNvPr id="6" name="Oval 5">
            <a:extLst>
              <a:ext uri="{FF2B5EF4-FFF2-40B4-BE49-F238E27FC236}">
                <a16:creationId xmlns:a16="http://schemas.microsoft.com/office/drawing/2014/main" xmlns="" id="{5C89F458-C0F3-4EC8-A310-7D8DEB1DC77B}"/>
              </a:ext>
            </a:extLst>
          </p:cNvPr>
          <p:cNvSpPr/>
          <p:nvPr/>
        </p:nvSpPr>
        <p:spPr>
          <a:xfrm>
            <a:off x="8696170" y="4656137"/>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Arrow Connector 6">
            <a:extLst>
              <a:ext uri="{FF2B5EF4-FFF2-40B4-BE49-F238E27FC236}">
                <a16:creationId xmlns:a16="http://schemas.microsoft.com/office/drawing/2014/main" xmlns="" id="{7F187395-D396-46CA-BBBF-8FE62109E778}"/>
              </a:ext>
            </a:extLst>
          </p:cNvPr>
          <p:cNvCxnSpPr>
            <a:cxnSpLocks/>
          </p:cNvCxnSpPr>
          <p:nvPr/>
        </p:nvCxnSpPr>
        <p:spPr>
          <a:xfrm flipV="1">
            <a:off x="8463548" y="4934663"/>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78BCBEF4-3679-4E58-819B-27577DD0AE31}"/>
              </a:ext>
            </a:extLst>
          </p:cNvPr>
          <p:cNvPicPr>
            <a:picLocks noChangeAspect="1"/>
          </p:cNvPicPr>
          <p:nvPr/>
        </p:nvPicPr>
        <p:blipFill>
          <a:blip r:embed="rId3" cstate="print"/>
          <a:stretch>
            <a:fillRect/>
          </a:stretch>
        </p:blipFill>
        <p:spPr>
          <a:xfrm>
            <a:off x="6663615" y="1245899"/>
            <a:ext cx="4925722" cy="1747837"/>
          </a:xfrm>
          <a:prstGeom prst="rect">
            <a:avLst/>
          </a:prstGeom>
        </p:spPr>
      </p:pic>
      <p:sp>
        <p:nvSpPr>
          <p:cNvPr id="9" name="TextBox 8">
            <a:extLst>
              <a:ext uri="{FF2B5EF4-FFF2-40B4-BE49-F238E27FC236}">
                <a16:creationId xmlns:a16="http://schemas.microsoft.com/office/drawing/2014/main" xmlns="" id="{C61A145F-84AB-48F1-98B2-E26C8E7C05FB}"/>
              </a:ext>
            </a:extLst>
          </p:cNvPr>
          <p:cNvSpPr txBox="1"/>
          <p:nvPr/>
        </p:nvSpPr>
        <p:spPr>
          <a:xfrm>
            <a:off x="8686490" y="2461763"/>
            <a:ext cx="2369559" cy="369332"/>
          </a:xfrm>
          <a:prstGeom prst="rect">
            <a:avLst/>
          </a:prstGeom>
          <a:noFill/>
        </p:spPr>
        <p:txBody>
          <a:bodyPr wrap="none" rtlCol="0">
            <a:spAutoFit/>
          </a:bodyPr>
          <a:lstStyle/>
          <a:p>
            <a:r>
              <a:rPr lang="en-US" dirty="0" err="1">
                <a:solidFill>
                  <a:schemeClr val="bg1"/>
                </a:solidFill>
              </a:rPr>
              <a:t>Hatzfeld</a:t>
            </a:r>
            <a:r>
              <a:rPr lang="en-US" dirty="0">
                <a:solidFill>
                  <a:schemeClr val="bg1"/>
                </a:solidFill>
              </a:rPr>
              <a:t> et al., 1996</a:t>
            </a:r>
            <a:endParaRPr lang="el-GR" dirty="0">
              <a:solidFill>
                <a:schemeClr val="bg1"/>
              </a:solidFill>
            </a:endParaRPr>
          </a:p>
        </p:txBody>
      </p:sp>
    </p:spTree>
    <p:extLst>
      <p:ext uri="{BB962C8B-B14F-4D97-AF65-F5344CB8AC3E}">
        <p14:creationId xmlns:p14="http://schemas.microsoft.com/office/powerpoint/2010/main" xmlns="" val="3708603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51A85E-AB14-45DF-B8DB-7D4115818C2C}"/>
              </a:ext>
            </a:extLst>
          </p:cNvPr>
          <p:cNvSpPr>
            <a:spLocks noGrp="1"/>
          </p:cNvSpPr>
          <p:nvPr>
            <p:ph type="title"/>
          </p:nvPr>
        </p:nvSpPr>
        <p:spPr/>
        <p:txBody>
          <a:bodyPr/>
          <a:lstStyle/>
          <a:p>
            <a:r>
              <a:rPr lang="en-US" dirty="0" err="1"/>
              <a:t>Aigio</a:t>
            </a:r>
            <a:r>
              <a:rPr lang="en-US" dirty="0"/>
              <a:t> (1995) – M=6.2</a:t>
            </a:r>
            <a:endParaRPr lang="el-GR" dirty="0"/>
          </a:p>
        </p:txBody>
      </p:sp>
      <p:sp>
        <p:nvSpPr>
          <p:cNvPr id="3" name="Content Placeholder 2">
            <a:extLst>
              <a:ext uri="{FF2B5EF4-FFF2-40B4-BE49-F238E27FC236}">
                <a16:creationId xmlns:a16="http://schemas.microsoft.com/office/drawing/2014/main" xmlns="" id="{A0EBF97D-BBAE-45DB-8D1E-2A8666A2F564}"/>
              </a:ext>
            </a:extLst>
          </p:cNvPr>
          <p:cNvSpPr>
            <a:spLocks noGrp="1"/>
          </p:cNvSpPr>
          <p:nvPr>
            <p:ph idx="1"/>
          </p:nvPr>
        </p:nvSpPr>
        <p:spPr>
          <a:xfrm>
            <a:off x="535141" y="1367161"/>
            <a:ext cx="5598805" cy="5038121"/>
          </a:xfrm>
        </p:spPr>
        <p:txBody>
          <a:bodyPr>
            <a:normAutofit/>
          </a:bodyPr>
          <a:lstStyle/>
          <a:p>
            <a:pPr algn="just"/>
            <a:r>
              <a:rPr lang="en-US" dirty="0"/>
              <a:t>00:15:49 24/02/1981 with a maximum intensity of VIII</a:t>
            </a:r>
          </a:p>
          <a:p>
            <a:pPr algn="just"/>
            <a:r>
              <a:rPr lang="en-US" dirty="0"/>
              <a:t>Even though the earthquake was located at the northern side of the </a:t>
            </a:r>
            <a:r>
              <a:rPr lang="en-US" dirty="0" err="1"/>
              <a:t>GoC</a:t>
            </a:r>
            <a:r>
              <a:rPr lang="en-US" dirty="0"/>
              <a:t>, it caused massive damage in the city of </a:t>
            </a:r>
            <a:r>
              <a:rPr lang="en-US" dirty="0" err="1"/>
              <a:t>Aigio</a:t>
            </a:r>
            <a:r>
              <a:rPr lang="en-US" dirty="0"/>
              <a:t> (located on the southern side).</a:t>
            </a:r>
          </a:p>
          <a:p>
            <a:pPr algn="just"/>
            <a:r>
              <a:rPr lang="en-US" dirty="0"/>
              <a:t>A total of 4,367 buildings were severely damaged and 26 casualties were reported.</a:t>
            </a:r>
          </a:p>
          <a:p>
            <a:pPr algn="just"/>
            <a:r>
              <a:rPr lang="en-US" dirty="0"/>
              <a:t>The event caused the appearance of fissures.</a:t>
            </a:r>
          </a:p>
          <a:p>
            <a:pPr algn="just"/>
            <a:r>
              <a:rPr lang="en-US" dirty="0"/>
              <a:t>The focal mechanism was found to be 277°/33°/-77°</a:t>
            </a:r>
          </a:p>
          <a:p>
            <a:pPr algn="just"/>
            <a:r>
              <a:rPr lang="en-US" dirty="0"/>
              <a:t>Note the surprising low dip angle!</a:t>
            </a:r>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40C3AE64-5B3B-4651-B4CA-81905A7815E8}"/>
              </a:ext>
            </a:extLst>
          </p:cNvPr>
          <p:cNvSpPr>
            <a:spLocks noGrp="1"/>
          </p:cNvSpPr>
          <p:nvPr>
            <p:ph type="sldNum" sz="quarter" idx="12"/>
          </p:nvPr>
        </p:nvSpPr>
        <p:spPr/>
        <p:txBody>
          <a:bodyPr/>
          <a:lstStyle/>
          <a:p>
            <a:fld id="{1AA1295A-870F-48B6-A830-BD0DBBD9B62E}" type="slidenum">
              <a:rPr lang="el-GR" smtClean="0"/>
              <a:pPr/>
              <a:t>34</a:t>
            </a:fld>
            <a:endParaRPr lang="el-GR"/>
          </a:p>
        </p:txBody>
      </p:sp>
      <p:pic>
        <p:nvPicPr>
          <p:cNvPr id="5" name="Picture 4">
            <a:extLst>
              <a:ext uri="{FF2B5EF4-FFF2-40B4-BE49-F238E27FC236}">
                <a16:creationId xmlns:a16="http://schemas.microsoft.com/office/drawing/2014/main" xmlns="" id="{60C84365-AE17-43D4-9869-D54F0893AF30}"/>
              </a:ext>
            </a:extLst>
          </p:cNvPr>
          <p:cNvPicPr>
            <a:picLocks noChangeAspect="1"/>
          </p:cNvPicPr>
          <p:nvPr/>
        </p:nvPicPr>
        <p:blipFill>
          <a:blip r:embed="rId2" cstate="print"/>
          <a:stretch>
            <a:fillRect/>
          </a:stretch>
        </p:blipFill>
        <p:spPr>
          <a:xfrm>
            <a:off x="6311804" y="3191756"/>
            <a:ext cx="5598805" cy="3485815"/>
          </a:xfrm>
          <a:prstGeom prst="rect">
            <a:avLst/>
          </a:prstGeom>
        </p:spPr>
      </p:pic>
      <p:sp>
        <p:nvSpPr>
          <p:cNvPr id="6" name="Oval 5">
            <a:extLst>
              <a:ext uri="{FF2B5EF4-FFF2-40B4-BE49-F238E27FC236}">
                <a16:creationId xmlns:a16="http://schemas.microsoft.com/office/drawing/2014/main" xmlns="" id="{E93A71AB-08D3-4FA0-B35A-C890795C4C4B}"/>
              </a:ext>
            </a:extLst>
          </p:cNvPr>
          <p:cNvSpPr/>
          <p:nvPr/>
        </p:nvSpPr>
        <p:spPr>
          <a:xfrm>
            <a:off x="7829395" y="4402137"/>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Arrow Connector 6">
            <a:extLst>
              <a:ext uri="{FF2B5EF4-FFF2-40B4-BE49-F238E27FC236}">
                <a16:creationId xmlns:a16="http://schemas.microsoft.com/office/drawing/2014/main" xmlns="" id="{28CA281F-D77C-4183-8A94-A02F38443193}"/>
              </a:ext>
            </a:extLst>
          </p:cNvPr>
          <p:cNvCxnSpPr>
            <a:cxnSpLocks/>
          </p:cNvCxnSpPr>
          <p:nvPr/>
        </p:nvCxnSpPr>
        <p:spPr>
          <a:xfrm flipV="1">
            <a:off x="7596773" y="4680663"/>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6273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64DCA-7160-439E-A50C-445A45D3FBD2}"/>
              </a:ext>
            </a:extLst>
          </p:cNvPr>
          <p:cNvSpPr>
            <a:spLocks noGrp="1"/>
          </p:cNvSpPr>
          <p:nvPr>
            <p:ph type="title"/>
          </p:nvPr>
        </p:nvSpPr>
        <p:spPr/>
        <p:txBody>
          <a:bodyPr/>
          <a:lstStyle/>
          <a:p>
            <a:r>
              <a:rPr lang="en-US" dirty="0" err="1"/>
              <a:t>Aigio</a:t>
            </a:r>
            <a:r>
              <a:rPr lang="en-US" dirty="0"/>
              <a:t> (1995) – M=6.2</a:t>
            </a:r>
            <a:endParaRPr lang="el-GR" dirty="0"/>
          </a:p>
        </p:txBody>
      </p:sp>
      <p:sp>
        <p:nvSpPr>
          <p:cNvPr id="4" name="Slide Number Placeholder 3">
            <a:extLst>
              <a:ext uri="{FF2B5EF4-FFF2-40B4-BE49-F238E27FC236}">
                <a16:creationId xmlns:a16="http://schemas.microsoft.com/office/drawing/2014/main" xmlns="" id="{48143933-6323-448A-9209-6A1C643069B7}"/>
              </a:ext>
            </a:extLst>
          </p:cNvPr>
          <p:cNvSpPr>
            <a:spLocks noGrp="1"/>
          </p:cNvSpPr>
          <p:nvPr>
            <p:ph type="sldNum" sz="quarter" idx="12"/>
          </p:nvPr>
        </p:nvSpPr>
        <p:spPr/>
        <p:txBody>
          <a:bodyPr/>
          <a:lstStyle/>
          <a:p>
            <a:fld id="{1AA1295A-870F-48B6-A830-BD0DBBD9B62E}" type="slidenum">
              <a:rPr lang="el-GR" smtClean="0"/>
              <a:pPr/>
              <a:t>35</a:t>
            </a:fld>
            <a:endParaRPr lang="el-GR"/>
          </a:p>
        </p:txBody>
      </p:sp>
      <p:pic>
        <p:nvPicPr>
          <p:cNvPr id="2052" name="Picture 4" descr="http://1.bp.blogspot.com/-oWPIGlFaBm8/U5lUy1gYZAI/AAAAAAAAeMQ/Mug_jJ10unI/s1600/AIGIO+SEISMOS+1.jpg">
            <a:extLst>
              <a:ext uri="{FF2B5EF4-FFF2-40B4-BE49-F238E27FC236}">
                <a16:creationId xmlns:a16="http://schemas.microsoft.com/office/drawing/2014/main" xmlns="" id="{1761341D-C53D-4C38-97B4-FC38A95CCDA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48039" y="1547813"/>
            <a:ext cx="8115400" cy="521053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3.bp.blogspot.com/-6RggK9r5xMY/T9wj_efXMlI/AAAAAAAAKCo/8Z3suw0TxyM/s640/250812_3864424582764_805383919_n.jpg">
            <a:extLst>
              <a:ext uri="{FF2B5EF4-FFF2-40B4-BE49-F238E27FC236}">
                <a16:creationId xmlns:a16="http://schemas.microsoft.com/office/drawing/2014/main" xmlns="" id="{0FFA3069-5EAF-45AD-B9DE-FD139E545F7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806" y="1547813"/>
            <a:ext cx="6784019" cy="43672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21595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4ABEA-62AB-48D4-B6C2-B5D20B6ABA86}"/>
              </a:ext>
            </a:extLst>
          </p:cNvPr>
          <p:cNvSpPr>
            <a:spLocks noGrp="1"/>
          </p:cNvSpPr>
          <p:nvPr>
            <p:ph type="title"/>
          </p:nvPr>
        </p:nvSpPr>
        <p:spPr>
          <a:xfrm>
            <a:off x="360361" y="363151"/>
            <a:ext cx="9404723" cy="1400530"/>
          </a:xfrm>
        </p:spPr>
        <p:txBody>
          <a:bodyPr/>
          <a:lstStyle/>
          <a:p>
            <a:r>
              <a:rPr lang="en-US" dirty="0" err="1"/>
              <a:t>Aigio</a:t>
            </a:r>
            <a:r>
              <a:rPr lang="en-US" dirty="0"/>
              <a:t> (1995) – M=6.2</a:t>
            </a:r>
            <a:endParaRPr lang="el-GR" dirty="0"/>
          </a:p>
        </p:txBody>
      </p:sp>
      <p:sp>
        <p:nvSpPr>
          <p:cNvPr id="3" name="Content Placeholder 2">
            <a:extLst>
              <a:ext uri="{FF2B5EF4-FFF2-40B4-BE49-F238E27FC236}">
                <a16:creationId xmlns:a16="http://schemas.microsoft.com/office/drawing/2014/main" xmlns="" id="{BB4FD68F-AB03-44ED-8095-363B41814DC8}"/>
              </a:ext>
            </a:extLst>
          </p:cNvPr>
          <p:cNvSpPr>
            <a:spLocks noGrp="1"/>
          </p:cNvSpPr>
          <p:nvPr>
            <p:ph idx="1"/>
          </p:nvPr>
        </p:nvSpPr>
        <p:spPr>
          <a:xfrm>
            <a:off x="213065" y="1526958"/>
            <a:ext cx="5370990" cy="4721441"/>
          </a:xfrm>
        </p:spPr>
        <p:txBody>
          <a:bodyPr/>
          <a:lstStyle/>
          <a:p>
            <a:pPr algn="just"/>
            <a:r>
              <a:rPr lang="en-US" dirty="0"/>
              <a:t>There were damages in the northern coast of the </a:t>
            </a:r>
            <a:r>
              <a:rPr lang="en-US" dirty="0" err="1"/>
              <a:t>GoC</a:t>
            </a:r>
            <a:r>
              <a:rPr lang="en-US" dirty="0"/>
              <a:t>, near the epicenter, and the </a:t>
            </a:r>
            <a:r>
              <a:rPr lang="en-US" dirty="0" smtClean="0"/>
              <a:t>effects </a:t>
            </a:r>
            <a:r>
              <a:rPr lang="en-US" dirty="0"/>
              <a:t>in </a:t>
            </a:r>
            <a:r>
              <a:rPr lang="en-US" dirty="0" err="1"/>
              <a:t>Aigio</a:t>
            </a:r>
            <a:r>
              <a:rPr lang="en-US" dirty="0"/>
              <a:t> were significant. This is attributed to the directivity of the S-waves generated by the event, a result of the southward propagating rupture. </a:t>
            </a:r>
          </a:p>
          <a:p>
            <a:pPr algn="just"/>
            <a:r>
              <a:rPr lang="en-US" dirty="0"/>
              <a:t>The low dip angle does not correspond to other known faults in the </a:t>
            </a:r>
            <a:r>
              <a:rPr lang="en-US" dirty="0" err="1"/>
              <a:t>GoC</a:t>
            </a:r>
            <a:r>
              <a:rPr lang="en-US" dirty="0"/>
              <a:t>, implying that this fault is either a rare occurrence or the very first evidence of a newly started activity in the </a:t>
            </a:r>
            <a:r>
              <a:rPr lang="en-US" dirty="0" err="1"/>
              <a:t>centre</a:t>
            </a:r>
            <a:r>
              <a:rPr lang="en-US" dirty="0"/>
              <a:t> of the rift.</a:t>
            </a:r>
            <a:endParaRPr lang="el-GR" dirty="0"/>
          </a:p>
        </p:txBody>
      </p:sp>
      <p:sp>
        <p:nvSpPr>
          <p:cNvPr id="4" name="Slide Number Placeholder 3">
            <a:extLst>
              <a:ext uri="{FF2B5EF4-FFF2-40B4-BE49-F238E27FC236}">
                <a16:creationId xmlns:a16="http://schemas.microsoft.com/office/drawing/2014/main" xmlns="" id="{8FA19F87-E36E-4D02-94C9-EAD23325FD3C}"/>
              </a:ext>
            </a:extLst>
          </p:cNvPr>
          <p:cNvSpPr>
            <a:spLocks noGrp="1"/>
          </p:cNvSpPr>
          <p:nvPr>
            <p:ph type="sldNum" sz="quarter" idx="12"/>
          </p:nvPr>
        </p:nvSpPr>
        <p:spPr/>
        <p:txBody>
          <a:bodyPr/>
          <a:lstStyle/>
          <a:p>
            <a:fld id="{1AA1295A-870F-48B6-A830-BD0DBBD9B62E}" type="slidenum">
              <a:rPr lang="el-GR" smtClean="0"/>
              <a:pPr/>
              <a:t>36</a:t>
            </a:fld>
            <a:endParaRPr lang="el-GR"/>
          </a:p>
        </p:txBody>
      </p:sp>
      <p:pic>
        <p:nvPicPr>
          <p:cNvPr id="6" name="Picture 5">
            <a:extLst>
              <a:ext uri="{FF2B5EF4-FFF2-40B4-BE49-F238E27FC236}">
                <a16:creationId xmlns:a16="http://schemas.microsoft.com/office/drawing/2014/main" xmlns="" id="{2AA1A2A8-53CA-45BB-982D-CD2CD776ED06}"/>
              </a:ext>
            </a:extLst>
          </p:cNvPr>
          <p:cNvPicPr>
            <a:picLocks noChangeAspect="1"/>
          </p:cNvPicPr>
          <p:nvPr/>
        </p:nvPicPr>
        <p:blipFill>
          <a:blip r:embed="rId2" cstate="print"/>
          <a:stretch>
            <a:fillRect/>
          </a:stretch>
        </p:blipFill>
        <p:spPr>
          <a:xfrm>
            <a:off x="6017101" y="295729"/>
            <a:ext cx="4416086" cy="2902978"/>
          </a:xfrm>
          <a:prstGeom prst="rect">
            <a:avLst/>
          </a:prstGeom>
        </p:spPr>
      </p:pic>
      <p:grpSp>
        <p:nvGrpSpPr>
          <p:cNvPr id="11" name="Group 10">
            <a:extLst>
              <a:ext uri="{FF2B5EF4-FFF2-40B4-BE49-F238E27FC236}">
                <a16:creationId xmlns:a16="http://schemas.microsoft.com/office/drawing/2014/main" xmlns="" id="{86FEA3E7-DB30-466F-8A5A-92B2B211CE7E}"/>
              </a:ext>
            </a:extLst>
          </p:cNvPr>
          <p:cNvGrpSpPr/>
          <p:nvPr/>
        </p:nvGrpSpPr>
        <p:grpSpPr>
          <a:xfrm>
            <a:off x="5674358" y="3353298"/>
            <a:ext cx="6424782" cy="3208973"/>
            <a:chOff x="5674358" y="3353298"/>
            <a:chExt cx="6424782" cy="3208973"/>
          </a:xfrm>
        </p:grpSpPr>
        <p:pic>
          <p:nvPicPr>
            <p:cNvPr id="9" name="Picture 8">
              <a:extLst>
                <a:ext uri="{FF2B5EF4-FFF2-40B4-BE49-F238E27FC236}">
                  <a16:creationId xmlns:a16="http://schemas.microsoft.com/office/drawing/2014/main" xmlns="" id="{354E2A5F-DF57-43D0-96EF-8DCEC6A6ABD9}"/>
                </a:ext>
              </a:extLst>
            </p:cNvPr>
            <p:cNvPicPr>
              <a:picLocks noChangeAspect="1"/>
            </p:cNvPicPr>
            <p:nvPr/>
          </p:nvPicPr>
          <p:blipFill>
            <a:blip r:embed="rId3" cstate="print"/>
            <a:stretch>
              <a:fillRect/>
            </a:stretch>
          </p:blipFill>
          <p:spPr>
            <a:xfrm>
              <a:off x="5674358" y="3356789"/>
              <a:ext cx="6424782" cy="3205482"/>
            </a:xfrm>
            <a:prstGeom prst="rect">
              <a:avLst/>
            </a:prstGeom>
          </p:spPr>
        </p:pic>
        <p:sp>
          <p:nvSpPr>
            <p:cNvPr id="10" name="TextBox 9">
              <a:extLst>
                <a:ext uri="{FF2B5EF4-FFF2-40B4-BE49-F238E27FC236}">
                  <a16:creationId xmlns:a16="http://schemas.microsoft.com/office/drawing/2014/main" xmlns="" id="{3466945C-5116-41AD-8A0A-E276EBC4052D}"/>
                </a:ext>
              </a:extLst>
            </p:cNvPr>
            <p:cNvSpPr txBox="1"/>
            <p:nvPr/>
          </p:nvSpPr>
          <p:spPr>
            <a:xfrm>
              <a:off x="9165432" y="3353298"/>
              <a:ext cx="695325" cy="562921"/>
            </a:xfrm>
            <a:prstGeom prst="rect">
              <a:avLst/>
            </a:prstGeom>
            <a:solidFill>
              <a:schemeClr val="tx1"/>
            </a:solidFill>
          </p:spPr>
          <p:txBody>
            <a:bodyPr wrap="square" rtlCol="0">
              <a:spAutoFit/>
            </a:bodyPr>
            <a:lstStyle/>
            <a:p>
              <a:endParaRPr lang="el-GR" dirty="0"/>
            </a:p>
          </p:txBody>
        </p:sp>
      </p:grpSp>
      <p:sp>
        <p:nvSpPr>
          <p:cNvPr id="12" name="TextBox 11">
            <a:extLst>
              <a:ext uri="{FF2B5EF4-FFF2-40B4-BE49-F238E27FC236}">
                <a16:creationId xmlns:a16="http://schemas.microsoft.com/office/drawing/2014/main" xmlns="" id="{2C63A7A9-D2A8-4723-9A82-1DD5C1502369}"/>
              </a:ext>
            </a:extLst>
          </p:cNvPr>
          <p:cNvSpPr txBox="1"/>
          <p:nvPr/>
        </p:nvSpPr>
        <p:spPr>
          <a:xfrm>
            <a:off x="3124200" y="6181466"/>
            <a:ext cx="2321469" cy="369332"/>
          </a:xfrm>
          <a:prstGeom prst="rect">
            <a:avLst/>
          </a:prstGeom>
          <a:noFill/>
        </p:spPr>
        <p:txBody>
          <a:bodyPr wrap="none" rtlCol="0">
            <a:spAutoFit/>
          </a:bodyPr>
          <a:lstStyle/>
          <a:p>
            <a:r>
              <a:rPr lang="en-US" dirty="0"/>
              <a:t>Bernard et al., 1997</a:t>
            </a:r>
            <a:endParaRPr lang="el-GR" dirty="0"/>
          </a:p>
        </p:txBody>
      </p:sp>
    </p:spTree>
    <p:extLst>
      <p:ext uri="{BB962C8B-B14F-4D97-AF65-F5344CB8AC3E}">
        <p14:creationId xmlns:p14="http://schemas.microsoft.com/office/powerpoint/2010/main" xmlns="" val="245318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65A44E8-B142-4470-826D-68CD7F48EB89}"/>
              </a:ext>
            </a:extLst>
          </p:cNvPr>
          <p:cNvSpPr/>
          <p:nvPr/>
        </p:nvSpPr>
        <p:spPr>
          <a:xfrm>
            <a:off x="6311803" y="452718"/>
            <a:ext cx="3797397" cy="27390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a:extLst>
              <a:ext uri="{FF2B5EF4-FFF2-40B4-BE49-F238E27FC236}">
                <a16:creationId xmlns:a16="http://schemas.microsoft.com/office/drawing/2014/main" xmlns="" id="{DF2D9BD0-A551-49A7-B938-AFABBA49CE41}"/>
              </a:ext>
            </a:extLst>
          </p:cNvPr>
          <p:cNvSpPr>
            <a:spLocks noGrp="1"/>
          </p:cNvSpPr>
          <p:nvPr>
            <p:ph type="title"/>
          </p:nvPr>
        </p:nvSpPr>
        <p:spPr/>
        <p:txBody>
          <a:bodyPr/>
          <a:lstStyle/>
          <a:p>
            <a:r>
              <a:rPr lang="en-US" dirty="0" err="1"/>
              <a:t>Aigio</a:t>
            </a:r>
            <a:r>
              <a:rPr lang="en-US" dirty="0"/>
              <a:t> (</a:t>
            </a:r>
            <a:r>
              <a:rPr lang="el-GR" dirty="0"/>
              <a:t>2014</a:t>
            </a:r>
            <a:r>
              <a:rPr lang="en-US" dirty="0"/>
              <a:t>) – M=</a:t>
            </a:r>
            <a:r>
              <a:rPr lang="el-GR" dirty="0"/>
              <a:t>5.0</a:t>
            </a:r>
          </a:p>
        </p:txBody>
      </p:sp>
      <p:sp>
        <p:nvSpPr>
          <p:cNvPr id="3" name="Content Placeholder 2">
            <a:extLst>
              <a:ext uri="{FF2B5EF4-FFF2-40B4-BE49-F238E27FC236}">
                <a16:creationId xmlns:a16="http://schemas.microsoft.com/office/drawing/2014/main" xmlns="" id="{580A8171-A876-45C6-8388-C98DF6CD235A}"/>
              </a:ext>
            </a:extLst>
          </p:cNvPr>
          <p:cNvSpPr>
            <a:spLocks noGrp="1"/>
          </p:cNvSpPr>
          <p:nvPr>
            <p:ph idx="1"/>
          </p:nvPr>
        </p:nvSpPr>
        <p:spPr>
          <a:xfrm>
            <a:off x="228092" y="2257424"/>
            <a:ext cx="5967400" cy="3990975"/>
          </a:xfrm>
        </p:spPr>
        <p:txBody>
          <a:bodyPr/>
          <a:lstStyle/>
          <a:p>
            <a:pPr algn="just"/>
            <a:r>
              <a:rPr lang="el-GR" dirty="0"/>
              <a:t>17</a:t>
            </a:r>
            <a:r>
              <a:rPr lang="en-US" dirty="0"/>
              <a:t>:</a:t>
            </a:r>
            <a:r>
              <a:rPr lang="el-GR" dirty="0"/>
              <a:t>12</a:t>
            </a:r>
            <a:r>
              <a:rPr lang="en-US" dirty="0"/>
              <a:t>:</a:t>
            </a:r>
            <a:r>
              <a:rPr lang="el-GR" dirty="0"/>
              <a:t>59</a:t>
            </a:r>
            <a:r>
              <a:rPr lang="en-US" dirty="0"/>
              <a:t> </a:t>
            </a:r>
            <a:r>
              <a:rPr lang="el-GR" dirty="0"/>
              <a:t>07</a:t>
            </a:r>
            <a:r>
              <a:rPr lang="en-US" dirty="0"/>
              <a:t>/</a:t>
            </a:r>
            <a:r>
              <a:rPr lang="el-GR" dirty="0"/>
              <a:t>11</a:t>
            </a:r>
            <a:r>
              <a:rPr lang="en-US" dirty="0"/>
              <a:t>/</a:t>
            </a:r>
            <a:r>
              <a:rPr lang="el-GR" dirty="0"/>
              <a:t>2014 </a:t>
            </a:r>
            <a:r>
              <a:rPr lang="en-US" dirty="0"/>
              <a:t>with a maximum intensity of VI</a:t>
            </a:r>
          </a:p>
          <a:p>
            <a:pPr algn="just"/>
            <a:r>
              <a:rPr lang="en-US" dirty="0"/>
              <a:t>It caused minor non-structural </a:t>
            </a:r>
            <a:r>
              <a:rPr lang="en-US" dirty="0" smtClean="0"/>
              <a:t>damage</a:t>
            </a:r>
            <a:endParaRPr lang="en-US" dirty="0"/>
          </a:p>
          <a:p>
            <a:pPr algn="just"/>
            <a:r>
              <a:rPr lang="en-US" dirty="0"/>
              <a:t>Nevertheless, this is the most significant earthquake in the area since 1995.</a:t>
            </a:r>
          </a:p>
          <a:p>
            <a:pPr algn="just"/>
            <a:r>
              <a:rPr lang="en-US" dirty="0"/>
              <a:t>The focal mechanism was found to be 247°/30°/-115°. This points to a similar low-angle fault as in the case of the 1995 event</a:t>
            </a:r>
          </a:p>
          <a:p>
            <a:pPr algn="just"/>
            <a:endParaRPr lang="el-GR" dirty="0"/>
          </a:p>
          <a:p>
            <a:pPr algn="just"/>
            <a:endParaRPr lang="el-GR" dirty="0"/>
          </a:p>
          <a:p>
            <a:pPr algn="just"/>
            <a:endParaRPr lang="el-GR" dirty="0"/>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246258D7-2D2C-45C1-8EBF-E5BA75C87861}"/>
              </a:ext>
            </a:extLst>
          </p:cNvPr>
          <p:cNvSpPr>
            <a:spLocks noGrp="1"/>
          </p:cNvSpPr>
          <p:nvPr>
            <p:ph type="sldNum" sz="quarter" idx="12"/>
          </p:nvPr>
        </p:nvSpPr>
        <p:spPr/>
        <p:txBody>
          <a:bodyPr/>
          <a:lstStyle/>
          <a:p>
            <a:fld id="{1AA1295A-870F-48B6-A830-BD0DBBD9B62E}" type="slidenum">
              <a:rPr lang="el-GR" smtClean="0"/>
              <a:pPr/>
              <a:t>37</a:t>
            </a:fld>
            <a:endParaRPr lang="el-GR"/>
          </a:p>
        </p:txBody>
      </p:sp>
      <p:pic>
        <p:nvPicPr>
          <p:cNvPr id="5" name="Picture 4">
            <a:extLst>
              <a:ext uri="{FF2B5EF4-FFF2-40B4-BE49-F238E27FC236}">
                <a16:creationId xmlns:a16="http://schemas.microsoft.com/office/drawing/2014/main" xmlns="" id="{AE89812D-75B9-4EBF-B092-148CCB2EF3DE}"/>
              </a:ext>
            </a:extLst>
          </p:cNvPr>
          <p:cNvPicPr>
            <a:picLocks noChangeAspect="1"/>
          </p:cNvPicPr>
          <p:nvPr/>
        </p:nvPicPr>
        <p:blipFill>
          <a:blip r:embed="rId2" cstate="print"/>
          <a:stretch>
            <a:fillRect/>
          </a:stretch>
        </p:blipFill>
        <p:spPr>
          <a:xfrm>
            <a:off x="6311804" y="3191756"/>
            <a:ext cx="5598805" cy="3485815"/>
          </a:xfrm>
          <a:prstGeom prst="rect">
            <a:avLst/>
          </a:prstGeom>
        </p:spPr>
      </p:pic>
      <p:sp>
        <p:nvSpPr>
          <p:cNvPr id="6" name="Oval 5">
            <a:extLst>
              <a:ext uri="{FF2B5EF4-FFF2-40B4-BE49-F238E27FC236}">
                <a16:creationId xmlns:a16="http://schemas.microsoft.com/office/drawing/2014/main" xmlns="" id="{CA02A5F4-00FA-4C55-96CA-A5962AEB4267}"/>
              </a:ext>
            </a:extLst>
          </p:cNvPr>
          <p:cNvSpPr/>
          <p:nvPr/>
        </p:nvSpPr>
        <p:spPr>
          <a:xfrm>
            <a:off x="8527895" y="4722812"/>
            <a:ext cx="415036" cy="326943"/>
          </a:xfrm>
          <a:prstGeom prst="ellipse">
            <a:avLst/>
          </a:prstGeom>
          <a:solidFill>
            <a:srgbClr val="B01513">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Arrow Connector 6">
            <a:extLst>
              <a:ext uri="{FF2B5EF4-FFF2-40B4-BE49-F238E27FC236}">
                <a16:creationId xmlns:a16="http://schemas.microsoft.com/office/drawing/2014/main" xmlns="" id="{2EBE5346-A029-4912-8B98-A71108BA756D}"/>
              </a:ext>
            </a:extLst>
          </p:cNvPr>
          <p:cNvCxnSpPr>
            <a:cxnSpLocks/>
          </p:cNvCxnSpPr>
          <p:nvPr/>
        </p:nvCxnSpPr>
        <p:spPr>
          <a:xfrm flipV="1">
            <a:off x="8295273" y="5001338"/>
            <a:ext cx="288131" cy="493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http://www.geophysics.geol.uoa.gr/imageseis/model/2014/11/20141107_1712/20141107_1712.synth.png">
            <a:extLst>
              <a:ext uri="{FF2B5EF4-FFF2-40B4-BE49-F238E27FC236}">
                <a16:creationId xmlns:a16="http://schemas.microsoft.com/office/drawing/2014/main" xmlns="" id="{71CDC3AB-C1F3-4ABF-A902-B22C931BD0B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1181" y="486572"/>
            <a:ext cx="3679653" cy="2631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2637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FAD2C-2B55-4526-A8F8-3D0B0CEC7019}"/>
              </a:ext>
            </a:extLst>
          </p:cNvPr>
          <p:cNvSpPr>
            <a:spLocks noGrp="1"/>
          </p:cNvSpPr>
          <p:nvPr>
            <p:ph type="title"/>
          </p:nvPr>
        </p:nvSpPr>
        <p:spPr/>
        <p:txBody>
          <a:bodyPr/>
          <a:lstStyle/>
          <a:p>
            <a:r>
              <a:rPr lang="en-US" dirty="0"/>
              <a:t>Seismic Hazard</a:t>
            </a:r>
            <a:endParaRPr lang="el-GR"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8E7600AA-4EA7-4106-8C86-8F985984511A}"/>
                  </a:ext>
                </a:extLst>
              </p:cNvPr>
              <p:cNvSpPr>
                <a:spLocks noGrp="1"/>
              </p:cNvSpPr>
              <p:nvPr>
                <p:ph idx="1"/>
              </p:nvPr>
            </p:nvSpPr>
            <p:spPr/>
            <p:txBody>
              <a:bodyPr/>
              <a:lstStyle/>
              <a:p>
                <a:pPr algn="just"/>
                <a:r>
                  <a:rPr lang="en-US" b="1" u="sng" dirty="0"/>
                  <a:t>Seismic hazard</a:t>
                </a:r>
                <a:r>
                  <a:rPr lang="en-US" b="1" dirty="0"/>
                  <a:t> </a:t>
                </a:r>
                <a:r>
                  <a:rPr lang="en-US" dirty="0"/>
                  <a:t>describes the potential of an area for experiencing dangerous phenomena associated with earthquakes (e.g. violent ground motions, fissures, liquefaction).</a:t>
                </a:r>
              </a:p>
              <a:p>
                <a:pPr algn="just"/>
                <a:r>
                  <a:rPr lang="en-US" dirty="0"/>
                  <a:t>According to </a:t>
                </a:r>
                <a:r>
                  <a:rPr lang="en-US" dirty="0" err="1"/>
                  <a:t>Lomnitz</a:t>
                </a:r>
                <a:r>
                  <a:rPr lang="en-US" dirty="0"/>
                  <a:t> (1974), it is “the possibility P(M,A,V,D) for an earthquake of a specific magnitude M or ground motion (e.g. acceleration A, velocity V or displacement D, or even intensity I) to occur in the study area within a specified time period T”.</a:t>
                </a:r>
              </a:p>
              <a:p>
                <a:pPr algn="just"/>
                <a:r>
                  <a:rPr lang="en-US" b="1" u="sng" dirty="0"/>
                  <a:t>Seismic risk</a:t>
                </a:r>
                <a:r>
                  <a:rPr lang="en-US" dirty="0"/>
                  <a:t> is the estimate of the possibility of damages due to an earthquake. Seismic risk (</a:t>
                </a:r>
                <a14:m>
                  <m:oMath xmlns:m="http://schemas.openxmlformats.org/officeDocument/2006/math">
                    <m:r>
                      <a:rPr lang="en-US" i="1" dirty="0" smtClean="0">
                        <a:latin typeface="Cambria Math" panose="02040503050406030204" pitchFamily="18" charset="0"/>
                      </a:rPr>
                      <m:t>𝑆𝑅</m:t>
                    </m:r>
                  </m:oMath>
                </a14:m>
                <a:r>
                  <a:rPr lang="en-US" dirty="0"/>
                  <a:t>) can be defined as a combination of seismic hazard (</a:t>
                </a:r>
                <a14:m>
                  <m:oMath xmlns:m="http://schemas.openxmlformats.org/officeDocument/2006/math">
                    <m:r>
                      <a:rPr lang="en-US" i="1" dirty="0" smtClean="0">
                        <a:latin typeface="Cambria Math" panose="02040503050406030204" pitchFamily="18" charset="0"/>
                      </a:rPr>
                      <m:t>𝑆𝐻</m:t>
                    </m:r>
                  </m:oMath>
                </a14:m>
                <a:r>
                  <a:rPr lang="en-US" dirty="0"/>
                  <a:t>), vulnerability (</a:t>
                </a:r>
                <a14:m>
                  <m:oMath xmlns:m="http://schemas.openxmlformats.org/officeDocument/2006/math">
                    <m:r>
                      <a:rPr lang="en-US" i="1" dirty="0" smtClean="0">
                        <a:latin typeface="Cambria Math" panose="02040503050406030204" pitchFamily="18" charset="0"/>
                      </a:rPr>
                      <m:t>𝑉𝐿</m:t>
                    </m:r>
                  </m:oMath>
                </a14:m>
                <a:r>
                  <a:rPr lang="en-US" dirty="0"/>
                  <a:t>) and the endangered cost (</a:t>
                </a:r>
                <a14:m>
                  <m:oMath xmlns:m="http://schemas.openxmlformats.org/officeDocument/2006/math">
                    <m:r>
                      <a:rPr lang="en-US" i="1" dirty="0" smtClean="0">
                        <a:latin typeface="Cambria Math" panose="02040503050406030204" pitchFamily="18" charset="0"/>
                      </a:rPr>
                      <m:t>𝐸𝐶</m:t>
                    </m:r>
                  </m:oMath>
                </a14:m>
                <a:r>
                  <a:rPr lang="en-US" dirty="0"/>
                  <a:t>):</a:t>
                </a:r>
                <a:endParaRPr lang="el-GR" b="1" u="sng" dirty="0"/>
              </a:p>
            </p:txBody>
          </p:sp>
        </mc:Choice>
        <mc:Fallback>
          <p:sp>
            <p:nvSpPr>
              <p:cNvPr id="3" name="Content Placeholder 2">
                <a:extLst>
                  <a:ext uri="{FF2B5EF4-FFF2-40B4-BE49-F238E27FC236}">
                    <a16:creationId xmlns:a16="http://schemas.microsoft.com/office/drawing/2014/main" xmlns="" xmlns:a14="http://schemas.microsoft.com/office/drawing/2010/main" id="{8E7600AA-4EA7-4106-8C86-8F985984511A}"/>
                  </a:ext>
                </a:extLst>
              </p:cNvPr>
              <p:cNvSpPr>
                <a:spLocks noGrp="1" noRot="1" noChangeAspect="1" noMove="1" noResize="1" noEditPoints="1" noAdjustHandles="1" noChangeArrowheads="1" noChangeShapeType="1" noTextEdit="1"/>
              </p:cNvSpPr>
              <p:nvPr>
                <p:ph idx="1"/>
              </p:nvPr>
            </p:nvSpPr>
            <p:spPr>
              <a:blipFill>
                <a:blip r:embed="rId2" cstate="print"/>
                <a:stretch>
                  <a:fillRect l="-341" t="-872" r="-681"/>
                </a:stretch>
              </a:blipFill>
            </p:spPr>
            <p:txBody>
              <a:bodyPr/>
              <a:lstStyle/>
              <a:p>
                <a:r>
                  <a:rPr lang="el-GR">
                    <a:noFill/>
                  </a:rPr>
                  <a:t> </a:t>
                </a:r>
              </a:p>
            </p:txBody>
          </p:sp>
        </mc:Fallback>
      </mc:AlternateContent>
      <p:sp>
        <p:nvSpPr>
          <p:cNvPr id="4" name="Slide Number Placeholder 3">
            <a:extLst>
              <a:ext uri="{FF2B5EF4-FFF2-40B4-BE49-F238E27FC236}">
                <a16:creationId xmlns:a16="http://schemas.microsoft.com/office/drawing/2014/main" xmlns="" id="{C872E584-8EA8-4707-9844-2A54FB96204D}"/>
              </a:ext>
            </a:extLst>
          </p:cNvPr>
          <p:cNvSpPr>
            <a:spLocks noGrp="1"/>
          </p:cNvSpPr>
          <p:nvPr>
            <p:ph type="sldNum" sz="quarter" idx="12"/>
          </p:nvPr>
        </p:nvSpPr>
        <p:spPr/>
        <p:txBody>
          <a:bodyPr/>
          <a:lstStyle/>
          <a:p>
            <a:fld id="{1AA1295A-870F-48B6-A830-BD0DBBD9B62E}" type="slidenum">
              <a:rPr lang="el-GR" smtClean="0"/>
              <a:pPr/>
              <a:t>38</a:t>
            </a:fld>
            <a:endParaRPr lang="el-GR"/>
          </a:p>
        </p:txBody>
      </p:sp>
      <mc:AlternateContent xmlns:mc="http://schemas.openxmlformats.org/markup-compatibility/2006">
        <mc:Choice xmlns:a14="http://schemas.microsoft.com/office/drawing/2010/main" xmlns="" Requires="a14">
          <p:sp>
            <p:nvSpPr>
              <p:cNvPr id="5" name="TextBox 4">
                <a:extLst>
                  <a:ext uri="{FF2B5EF4-FFF2-40B4-BE49-F238E27FC236}">
                    <a16:creationId xmlns:a16="http://schemas.microsoft.com/office/drawing/2014/main" id="{797A10AF-3AEF-4E56-8479-082FA47E65E7}"/>
                  </a:ext>
                </a:extLst>
              </p:cNvPr>
              <p:cNvSpPr txBox="1"/>
              <p:nvPr/>
            </p:nvSpPr>
            <p:spPr>
              <a:xfrm>
                <a:off x="4667250" y="5800725"/>
                <a:ext cx="21173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𝑆𝑅</m:t>
                      </m:r>
                      <m:r>
                        <a:rPr lang="en-US" i="1" dirty="0" smtClean="0">
                          <a:latin typeface="Cambria Math" panose="02040503050406030204" pitchFamily="18" charset="0"/>
                        </a:rPr>
                        <m:t>=</m:t>
                      </m:r>
                      <m:r>
                        <a:rPr lang="en-US" i="1" dirty="0" smtClean="0">
                          <a:latin typeface="Cambria Math" panose="02040503050406030204" pitchFamily="18" charset="0"/>
                        </a:rPr>
                        <m:t>𝑆𝐻</m:t>
                      </m:r>
                      <m:r>
                        <a:rPr lang="en-US" i="1" dirty="0" smtClean="0">
                          <a:latin typeface="Cambria Math" panose="02040503050406030204" pitchFamily="18" charset="0"/>
                        </a:rPr>
                        <m:t>∗</m:t>
                      </m:r>
                      <m:r>
                        <a:rPr lang="en-US" i="1" dirty="0" smtClean="0">
                          <a:latin typeface="Cambria Math" panose="02040503050406030204" pitchFamily="18" charset="0"/>
                        </a:rPr>
                        <m:t>𝑉𝐿</m:t>
                      </m:r>
                      <m:r>
                        <a:rPr lang="en-US" i="1" dirty="0" smtClean="0">
                          <a:latin typeface="Cambria Math" panose="02040503050406030204" pitchFamily="18" charset="0"/>
                        </a:rPr>
                        <m:t>∗</m:t>
                      </m:r>
                      <m:r>
                        <a:rPr lang="en-US" i="1" dirty="0" smtClean="0">
                          <a:latin typeface="Cambria Math" panose="02040503050406030204" pitchFamily="18" charset="0"/>
                        </a:rPr>
                        <m:t>𝐸𝐶</m:t>
                      </m:r>
                    </m:oMath>
                  </m:oMathPara>
                </a14:m>
                <a:endParaRPr lang="el-GR" dirty="0"/>
              </a:p>
            </p:txBody>
          </p:sp>
        </mc:Choice>
        <mc:Fallback>
          <p:sp>
            <p:nvSpPr>
              <p:cNvPr id="5" name="TextBox 4">
                <a:extLst>
                  <a:ext uri="{FF2B5EF4-FFF2-40B4-BE49-F238E27FC236}">
                    <a16:creationId xmlns:a16="http://schemas.microsoft.com/office/drawing/2014/main" xmlns="" xmlns:a14="http://schemas.microsoft.com/office/drawing/2010/main" id="{797A10AF-3AEF-4E56-8479-082FA47E65E7}"/>
                  </a:ext>
                </a:extLst>
              </p:cNvPr>
              <p:cNvSpPr txBox="1">
                <a:spLocks noRot="1" noChangeAspect="1" noMove="1" noResize="1" noEditPoints="1" noAdjustHandles="1" noChangeArrowheads="1" noChangeShapeType="1" noTextEdit="1"/>
              </p:cNvSpPr>
              <p:nvPr/>
            </p:nvSpPr>
            <p:spPr>
              <a:xfrm>
                <a:off x="4667250" y="5800725"/>
                <a:ext cx="2117375" cy="369332"/>
              </a:xfrm>
              <a:prstGeom prst="rect">
                <a:avLst/>
              </a:prstGeom>
              <a:blipFill>
                <a:blip r:embed="rId3" cstate="print"/>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xmlns="" val="3163491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2C0D6-334D-47D8-AEAD-DA5861AF0062}"/>
              </a:ext>
            </a:extLst>
          </p:cNvPr>
          <p:cNvSpPr>
            <a:spLocks noGrp="1"/>
          </p:cNvSpPr>
          <p:nvPr>
            <p:ph type="title"/>
          </p:nvPr>
        </p:nvSpPr>
        <p:spPr/>
        <p:txBody>
          <a:bodyPr/>
          <a:lstStyle/>
          <a:p>
            <a:r>
              <a:rPr lang="en-US" dirty="0"/>
              <a:t>Seismic Hazard</a:t>
            </a:r>
            <a:endParaRPr lang="el-GR"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2839F836-48B3-405D-9A9E-BB091149D6DB}"/>
                  </a:ext>
                </a:extLst>
              </p:cNvPr>
              <p:cNvSpPr>
                <a:spLocks noGrp="1"/>
              </p:cNvSpPr>
              <p:nvPr>
                <p:ph idx="1"/>
              </p:nvPr>
            </p:nvSpPr>
            <p:spPr/>
            <p:txBody>
              <a:bodyPr>
                <a:normAutofit lnSpcReduction="10000"/>
              </a:bodyPr>
              <a:lstStyle/>
              <a:p>
                <a:pPr algn="just"/>
                <a:r>
                  <a:rPr lang="en-US" dirty="0"/>
                  <a:t>The parameters that define seismic hazard can be computed by Ground Motion Prediction Equations (GMPEs). GMPEs take into account a multitude of parameters (e.g. epicentral distance, magnitude, ground conditions and focal mechanisms) to provide an estimate of A,V,D in a specific point of interest. </a:t>
                </a:r>
              </a:p>
              <a:p>
                <a:pPr algn="just"/>
                <a:r>
                  <a:rPr lang="en-US" dirty="0"/>
                  <a:t>Examples of GMPEs (</a:t>
                </a:r>
                <a:r>
                  <a:rPr lang="en-US" dirty="0" err="1"/>
                  <a:t>Skarlatoudis</a:t>
                </a:r>
                <a:r>
                  <a:rPr lang="en-US" dirty="0"/>
                  <a:t> et al., 2003):</a:t>
                </a:r>
              </a:p>
              <a:p>
                <a:pPr algn="just">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𝑙𝑜𝑔𝑃𝐺𝐴</m:t>
                    </m:r>
                    <m:r>
                      <a:rPr lang="en-US" b="0" i="1" smtClean="0">
                        <a:latin typeface="Cambria Math" panose="02040503050406030204" pitchFamily="18" charset="0"/>
                      </a:rPr>
                      <m:t>=0.86+0.45</m:t>
                    </m:r>
                    <m:r>
                      <a:rPr lang="en-US" b="0" i="1" smtClean="0">
                        <a:latin typeface="Cambria Math" panose="02040503050406030204" pitchFamily="18" charset="0"/>
                      </a:rPr>
                      <m:t>𝑀</m:t>
                    </m:r>
                    <m:r>
                      <a:rPr lang="en-US" b="0" i="1" smtClean="0">
                        <a:latin typeface="Cambria Math" panose="02040503050406030204" pitchFamily="18" charset="0"/>
                      </a:rPr>
                      <m:t>−1.27</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ad>
                          <m:radPr>
                            <m:degHide m:val="on"/>
                            <m:ctrlPr>
                              <a:rPr lang="en-US" b="0" i="1" smtClean="0">
                                <a:latin typeface="Cambria Math" panose="02040503050406030204" pitchFamily="18" charset="0"/>
                              </a:rPr>
                            </m:ctrlPr>
                          </m:radPr>
                          <m:deg/>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h</m:t>
                                    </m:r>
                                  </m:e>
                                  <m:sup>
                                    <m:r>
                                      <a:rPr lang="en-US" i="1">
                                        <a:latin typeface="Cambria Math" panose="02040503050406030204" pitchFamily="18" charset="0"/>
                                      </a:rPr>
                                      <m:t>2</m:t>
                                    </m:r>
                                  </m:sup>
                                </m:sSup>
                              </m:e>
                            </m:d>
                            <m:r>
                              <m:rPr>
                                <m:nor/>
                              </m:rPr>
                              <a:rPr lang="el-GR" dirty="0"/>
                              <m:t> </m:t>
                            </m:r>
                          </m:e>
                        </m:rad>
                      </m:e>
                    </m:func>
                    <m:r>
                      <a:rPr lang="en-US" b="0" i="1" smtClean="0">
                        <a:latin typeface="Cambria Math" panose="02040503050406030204" pitchFamily="18" charset="0"/>
                      </a:rPr>
                      <m:t>+0.10</m:t>
                    </m:r>
                    <m:r>
                      <a:rPr lang="en-US" b="0" i="1" smtClean="0">
                        <a:latin typeface="Cambria Math" panose="02040503050406030204" pitchFamily="18" charset="0"/>
                      </a:rPr>
                      <m:t>𝐹</m:t>
                    </m:r>
                    <m:r>
                      <a:rPr lang="en-US" b="0" i="1" smtClean="0">
                        <a:latin typeface="Cambria Math" panose="02040503050406030204" pitchFamily="18" charset="0"/>
                      </a:rPr>
                      <m:t>+0.06</m:t>
                    </m:r>
                    <m:r>
                      <a:rPr lang="en-US" b="0" i="1" smtClean="0">
                        <a:latin typeface="Cambria Math" panose="02040503050406030204" pitchFamily="18" charset="0"/>
                      </a:rPr>
                      <m:t>𝑆</m:t>
                    </m:r>
                    <m:r>
                      <a:rPr lang="en-US" b="0" i="1" smtClean="0">
                        <a:latin typeface="Cambria Math" panose="02040503050406030204" pitchFamily="18" charset="0"/>
                      </a:rPr>
                      <m:t>±0.286</m:t>
                    </m:r>
                  </m:oMath>
                </a14:m>
                <a:r>
                  <a:rPr lang="en-US" dirty="0"/>
                  <a:t> </a:t>
                </a:r>
              </a:p>
              <a:p>
                <a:pPr algn="just">
                  <a:buFont typeface="Arial" panose="020B0604020202020204" pitchFamily="34" charset="0"/>
                  <a:buChar char="•"/>
                </a:pPr>
                <a14:m>
                  <m:oMath xmlns:m="http://schemas.openxmlformats.org/officeDocument/2006/math">
                    <m:r>
                      <a:rPr lang="en-US" i="1">
                        <a:latin typeface="Cambria Math" panose="02040503050406030204" pitchFamily="18" charset="0"/>
                      </a:rPr>
                      <m:t>𝑙𝑜𝑔𝑃𝐺</m:t>
                    </m:r>
                    <m:r>
                      <a:rPr lang="en-US" b="0" i="1" smtClean="0">
                        <a:latin typeface="Cambria Math" panose="02040503050406030204" pitchFamily="18" charset="0"/>
                      </a:rPr>
                      <m:t>𝑉</m:t>
                    </m:r>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m:t>
                    </m:r>
                    <m:r>
                      <a:rPr lang="en-US" b="0" i="1" smtClean="0">
                        <a:latin typeface="Cambria Math" panose="02040503050406030204" pitchFamily="18" charset="0"/>
                      </a:rPr>
                      <m:t>47</m:t>
                    </m:r>
                    <m:r>
                      <a:rPr lang="en-US" i="1">
                        <a:latin typeface="Cambria Math" panose="02040503050406030204" pitchFamily="18" charset="0"/>
                      </a:rPr>
                      <m:t>+0.</m:t>
                    </m:r>
                    <m:r>
                      <a:rPr lang="en-US" b="0" i="1" smtClean="0">
                        <a:latin typeface="Cambria Math" panose="02040503050406030204" pitchFamily="18" charset="0"/>
                      </a:rPr>
                      <m:t>52</m:t>
                    </m:r>
                    <m:r>
                      <a:rPr lang="en-US" i="1">
                        <a:latin typeface="Cambria Math" panose="02040503050406030204" pitchFamily="18" charset="0"/>
                      </a:rPr>
                      <m:t>𝑀</m:t>
                    </m:r>
                    <m:r>
                      <a:rPr lang="en-US" i="1">
                        <a:latin typeface="Cambria Math" panose="02040503050406030204" pitchFamily="18" charset="0"/>
                      </a:rPr>
                      <m:t>−0.93</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ad>
                          <m:radPr>
                            <m:degHide m:val="on"/>
                            <m:ctrlPr>
                              <a:rPr lang="en-US" i="1">
                                <a:latin typeface="Cambria Math" panose="02040503050406030204" pitchFamily="18" charset="0"/>
                              </a:rPr>
                            </m:ctrlPr>
                          </m:radPr>
                          <m:deg/>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h</m:t>
                                    </m:r>
                                  </m:e>
                                  <m:sup>
                                    <m:r>
                                      <a:rPr lang="en-US" i="1">
                                        <a:latin typeface="Cambria Math" panose="02040503050406030204" pitchFamily="18" charset="0"/>
                                      </a:rPr>
                                      <m:t>2</m:t>
                                    </m:r>
                                  </m:sup>
                                </m:sSup>
                              </m:e>
                            </m:d>
                            <m:r>
                              <m:rPr>
                                <m:nor/>
                              </m:rPr>
                              <a:rPr lang="el-GR" dirty="0"/>
                              <m:t> </m:t>
                            </m:r>
                          </m:e>
                        </m:rad>
                      </m:e>
                    </m:func>
                    <m:r>
                      <a:rPr lang="en-US" i="1">
                        <a:latin typeface="Cambria Math" panose="02040503050406030204" pitchFamily="18" charset="0"/>
                      </a:rPr>
                      <m:t>+0.</m:t>
                    </m:r>
                    <m:r>
                      <a:rPr lang="en-US" b="0" i="1" smtClean="0">
                        <a:latin typeface="Cambria Math" panose="02040503050406030204" pitchFamily="18" charset="0"/>
                      </a:rPr>
                      <m:t>07</m:t>
                    </m:r>
                    <m:r>
                      <a:rPr lang="en-US" i="1">
                        <a:latin typeface="Cambria Math" panose="02040503050406030204" pitchFamily="18" charset="0"/>
                      </a:rPr>
                      <m:t>𝐹</m:t>
                    </m:r>
                    <m:r>
                      <a:rPr lang="en-US" i="1">
                        <a:latin typeface="Cambria Math" panose="02040503050406030204" pitchFamily="18" charset="0"/>
                      </a:rPr>
                      <m:t>+0.11</m:t>
                    </m:r>
                    <m:r>
                      <a:rPr lang="en-US" i="1">
                        <a:latin typeface="Cambria Math" panose="02040503050406030204" pitchFamily="18" charset="0"/>
                      </a:rPr>
                      <m:t>𝑆</m:t>
                    </m:r>
                    <m:r>
                      <a:rPr lang="en-US" i="1">
                        <a:latin typeface="Cambria Math" panose="02040503050406030204" pitchFamily="18" charset="0"/>
                      </a:rPr>
                      <m:t>±0.303 </m:t>
                    </m:r>
                  </m:oMath>
                </a14:m>
                <a:r>
                  <a:rPr lang="en-US" dirty="0"/>
                  <a:t> </a:t>
                </a:r>
              </a:p>
              <a:p>
                <a:pPr algn="just">
                  <a:buFont typeface="Arial" panose="020B0604020202020204" pitchFamily="34" charset="0"/>
                  <a:buChar char="•"/>
                </a:pPr>
                <a14:m>
                  <m:oMath xmlns:m="http://schemas.openxmlformats.org/officeDocument/2006/math">
                    <m:r>
                      <a:rPr lang="en-US" i="1">
                        <a:latin typeface="Cambria Math" panose="02040503050406030204" pitchFamily="18" charset="0"/>
                      </a:rPr>
                      <m:t>𝑙𝑜𝑔𝑃𝐺</m:t>
                    </m:r>
                    <m:r>
                      <a:rPr lang="en-US" b="0" i="1" smtClean="0">
                        <a:latin typeface="Cambria Math" panose="02040503050406030204" pitchFamily="18" charset="0"/>
                      </a:rPr>
                      <m:t>𝐷</m:t>
                    </m:r>
                    <m:r>
                      <a:rPr lang="en-US" i="1">
                        <a:latin typeface="Cambria Math" panose="02040503050406030204" pitchFamily="18" charset="0"/>
                      </a:rPr>
                      <m:t>=</m:t>
                    </m:r>
                    <m:r>
                      <a:rPr lang="en-US" b="0" i="1" smtClean="0">
                        <a:latin typeface="Cambria Math" panose="02040503050406030204" pitchFamily="18" charset="0"/>
                      </a:rPr>
                      <m:t>−4.08</m:t>
                    </m:r>
                    <m:r>
                      <a:rPr lang="en-US" i="1">
                        <a:latin typeface="Cambria Math" panose="02040503050406030204" pitchFamily="18" charset="0"/>
                      </a:rPr>
                      <m:t>+0.</m:t>
                    </m:r>
                    <m:r>
                      <a:rPr lang="en-US" b="0" i="1" smtClean="0">
                        <a:latin typeface="Cambria Math" panose="02040503050406030204" pitchFamily="18" charset="0"/>
                      </a:rPr>
                      <m:t>88</m:t>
                    </m:r>
                    <m:r>
                      <a:rPr lang="en-US" i="1">
                        <a:latin typeface="Cambria Math" panose="02040503050406030204" pitchFamily="18" charset="0"/>
                      </a:rPr>
                      <m:t>𝑀</m:t>
                    </m:r>
                    <m:r>
                      <a:rPr lang="en-US" i="1">
                        <a:latin typeface="Cambria Math" panose="02040503050406030204" pitchFamily="18" charset="0"/>
                      </a:rPr>
                      <m:t>−1.27</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ad>
                          <m:radPr>
                            <m:degHide m:val="on"/>
                            <m:ctrlPr>
                              <a:rPr lang="en-US" i="1">
                                <a:latin typeface="Cambria Math" panose="02040503050406030204" pitchFamily="18" charset="0"/>
                              </a:rPr>
                            </m:ctrlPr>
                          </m:radPr>
                          <m:deg/>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h</m:t>
                                    </m:r>
                                  </m:e>
                                  <m:sup>
                                    <m:r>
                                      <a:rPr lang="en-US" i="1">
                                        <a:latin typeface="Cambria Math" panose="02040503050406030204" pitchFamily="18" charset="0"/>
                                      </a:rPr>
                                      <m:t>2</m:t>
                                    </m:r>
                                  </m:sup>
                                </m:sSup>
                              </m:e>
                            </m:d>
                            <m:r>
                              <m:rPr>
                                <m:nor/>
                              </m:rPr>
                              <a:rPr lang="el-GR" dirty="0"/>
                              <m:t> </m:t>
                            </m:r>
                          </m:e>
                        </m:rad>
                      </m:e>
                    </m:func>
                    <m:r>
                      <a:rPr lang="en-US" b="0" i="1" dirty="0" smtClean="0">
                        <a:latin typeface="Cambria Math" panose="02040503050406030204" pitchFamily="18" charset="0"/>
                      </a:rPr>
                      <m:t>−0.02</m:t>
                    </m:r>
                    <m:r>
                      <a:rPr lang="en-US" i="1">
                        <a:latin typeface="Cambria Math" panose="02040503050406030204" pitchFamily="18" charset="0"/>
                      </a:rPr>
                      <m:t>𝐹</m:t>
                    </m:r>
                    <m:r>
                      <a:rPr lang="en-US" i="1">
                        <a:latin typeface="Cambria Math" panose="02040503050406030204" pitchFamily="18" charset="0"/>
                      </a:rPr>
                      <m:t>+0.25</m:t>
                    </m:r>
                    <m:r>
                      <a:rPr lang="en-US" i="1">
                        <a:latin typeface="Cambria Math" panose="02040503050406030204" pitchFamily="18" charset="0"/>
                      </a:rPr>
                      <m:t>𝑆</m:t>
                    </m:r>
                    <m:r>
                      <a:rPr lang="en-US" i="1">
                        <a:latin typeface="Cambria Math" panose="02040503050406030204" pitchFamily="18" charset="0"/>
                      </a:rPr>
                      <m:t>±0.424 </m:t>
                    </m:r>
                  </m:oMath>
                </a14:m>
                <a:endParaRPr lang="en-US" dirty="0"/>
              </a:p>
              <a:p>
                <a:pPr marL="0" indent="0" algn="just">
                  <a:buNone/>
                </a:pPr>
                <a:r>
                  <a:rPr lang="en-US" dirty="0"/>
                  <a:t>where </a:t>
                </a:r>
                <a14:m>
                  <m:oMath xmlns:m="http://schemas.openxmlformats.org/officeDocument/2006/math">
                    <m:r>
                      <a:rPr lang="en-US" b="0" i="1" smtClean="0">
                        <a:latin typeface="Cambria Math" panose="02040503050406030204" pitchFamily="18" charset="0"/>
                      </a:rPr>
                      <m:t>𝑀</m:t>
                    </m:r>
                  </m:oMath>
                </a14:m>
                <a:r>
                  <a:rPr lang="en-US" dirty="0"/>
                  <a:t> the magnitude, </a:t>
                </a:r>
                <a14:m>
                  <m:oMath xmlns:m="http://schemas.openxmlformats.org/officeDocument/2006/math">
                    <m:r>
                      <a:rPr lang="en-US" b="0" i="1" smtClean="0">
                        <a:latin typeface="Cambria Math" panose="02040503050406030204" pitchFamily="18" charset="0"/>
                      </a:rPr>
                      <m:t>𝑅</m:t>
                    </m:r>
                  </m:oMath>
                </a14:m>
                <a:r>
                  <a:rPr lang="en-US" dirty="0"/>
                  <a:t> the epicentral distance, </a:t>
                </a:r>
                <a14:m>
                  <m:oMath xmlns:m="http://schemas.openxmlformats.org/officeDocument/2006/math">
                    <m:r>
                      <a:rPr lang="en-US" b="0" i="1" smtClean="0">
                        <a:latin typeface="Cambria Math" panose="02040503050406030204" pitchFamily="18" charset="0"/>
                      </a:rPr>
                      <m:t>h</m:t>
                    </m:r>
                  </m:oMath>
                </a14:m>
                <a:r>
                  <a:rPr lang="en-US" dirty="0"/>
                  <a:t> the focal depth, </a:t>
                </a:r>
                <a14:m>
                  <m:oMath xmlns:m="http://schemas.openxmlformats.org/officeDocument/2006/math">
                    <m:r>
                      <a:rPr lang="en-US" b="0" i="1" smtClean="0">
                        <a:latin typeface="Cambria Math" panose="02040503050406030204" pitchFamily="18" charset="0"/>
                      </a:rPr>
                      <m:t>𝐹</m:t>
                    </m:r>
                  </m:oMath>
                </a14:m>
                <a:r>
                  <a:rPr lang="en-US" dirty="0"/>
                  <a:t> the type of the focal mechanism and </a:t>
                </a:r>
                <a14:m>
                  <m:oMath xmlns:m="http://schemas.openxmlformats.org/officeDocument/2006/math">
                    <m:r>
                      <a:rPr lang="en-US" b="0" i="1" smtClean="0">
                        <a:latin typeface="Cambria Math" panose="02040503050406030204" pitchFamily="18" charset="0"/>
                      </a:rPr>
                      <m:t>𝑆</m:t>
                    </m:r>
                  </m:oMath>
                </a14:m>
                <a:r>
                  <a:rPr lang="en-US" dirty="0"/>
                  <a:t> the local site conditions. </a:t>
                </a:r>
                <a:endParaRPr lang="el-GR" dirty="0"/>
              </a:p>
              <a:p>
                <a:pPr algn="just">
                  <a:buFont typeface="Arial" panose="020B0604020202020204" pitchFamily="34" charset="0"/>
                  <a:buChar char="•"/>
                </a:pPr>
                <a:endParaRPr lang="el-GR" dirty="0"/>
              </a:p>
            </p:txBody>
          </p:sp>
        </mc:Choice>
        <mc:Fallback>
          <p:sp>
            <p:nvSpPr>
              <p:cNvPr id="3" name="Content Placeholder 2">
                <a:extLst>
                  <a:ext uri="{FF2B5EF4-FFF2-40B4-BE49-F238E27FC236}">
                    <a16:creationId xmlns:a16="http://schemas.microsoft.com/office/drawing/2014/main" xmlns="" xmlns:a14="http://schemas.microsoft.com/office/drawing/2010/main" id="{2839F836-48B3-405D-9A9E-BB091149D6DB}"/>
                  </a:ext>
                </a:extLst>
              </p:cNvPr>
              <p:cNvSpPr>
                <a:spLocks noGrp="1" noRot="1" noChangeAspect="1" noMove="1" noResize="1" noEditPoints="1" noAdjustHandles="1" noChangeArrowheads="1" noChangeShapeType="1" noTextEdit="1"/>
              </p:cNvSpPr>
              <p:nvPr>
                <p:ph idx="1"/>
              </p:nvPr>
            </p:nvSpPr>
            <p:spPr>
              <a:blipFill>
                <a:blip r:embed="rId2" cstate="print"/>
                <a:stretch>
                  <a:fillRect l="-749" t="-1599" r="-681"/>
                </a:stretch>
              </a:blipFill>
            </p:spPr>
            <p:txBody>
              <a:bodyPr/>
              <a:lstStyle/>
              <a:p>
                <a:r>
                  <a:rPr lang="el-GR">
                    <a:noFill/>
                  </a:rPr>
                  <a:t> </a:t>
                </a:r>
              </a:p>
            </p:txBody>
          </p:sp>
        </mc:Fallback>
      </mc:AlternateContent>
      <p:sp>
        <p:nvSpPr>
          <p:cNvPr id="4" name="Slide Number Placeholder 3">
            <a:extLst>
              <a:ext uri="{FF2B5EF4-FFF2-40B4-BE49-F238E27FC236}">
                <a16:creationId xmlns:a16="http://schemas.microsoft.com/office/drawing/2014/main" xmlns="" id="{801A6315-6F03-42C3-9946-8958BB769896}"/>
              </a:ext>
            </a:extLst>
          </p:cNvPr>
          <p:cNvSpPr>
            <a:spLocks noGrp="1"/>
          </p:cNvSpPr>
          <p:nvPr>
            <p:ph type="sldNum" sz="quarter" idx="12"/>
          </p:nvPr>
        </p:nvSpPr>
        <p:spPr/>
        <p:txBody>
          <a:bodyPr/>
          <a:lstStyle/>
          <a:p>
            <a:fld id="{1AA1295A-870F-48B6-A830-BD0DBBD9B62E}" type="slidenum">
              <a:rPr lang="el-GR" smtClean="0"/>
              <a:pPr/>
              <a:t>39</a:t>
            </a:fld>
            <a:endParaRPr lang="el-GR"/>
          </a:p>
        </p:txBody>
      </p:sp>
    </p:spTree>
    <p:extLst>
      <p:ext uri="{BB962C8B-B14F-4D97-AF65-F5344CB8AC3E}">
        <p14:creationId xmlns:p14="http://schemas.microsoft.com/office/powerpoint/2010/main" xmlns="" val="350522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0CD9C-807B-49F7-880B-10C23C0CFAED}"/>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CD4F40EF-D997-4DD0-A0FB-56153F64DD6E}"/>
              </a:ext>
            </a:extLst>
          </p:cNvPr>
          <p:cNvSpPr>
            <a:spLocks noGrp="1"/>
          </p:cNvSpPr>
          <p:nvPr>
            <p:ph idx="1"/>
          </p:nvPr>
        </p:nvSpPr>
        <p:spPr/>
        <p:txBody>
          <a:bodyPr>
            <a:normAutofit fontScale="92500" lnSpcReduction="20000"/>
          </a:bodyPr>
          <a:lstStyle/>
          <a:p>
            <a:pPr algn="just"/>
            <a:r>
              <a:rPr lang="en-US" dirty="0"/>
              <a:t>We can obtain the focal mechanism of an earthquake by analyzing the direction of the very first arrival of the P-waves. This method is called </a:t>
            </a:r>
            <a:r>
              <a:rPr lang="en-US" b="1" u="sng" dirty="0" smtClean="0"/>
              <a:t>first P-wave </a:t>
            </a:r>
            <a:r>
              <a:rPr lang="en-US" b="1" u="sng" dirty="0"/>
              <a:t>motion polarities</a:t>
            </a:r>
            <a:r>
              <a:rPr lang="en-US" dirty="0"/>
              <a:t>. </a:t>
            </a:r>
          </a:p>
          <a:p>
            <a:pPr algn="just"/>
            <a:r>
              <a:rPr lang="en-US" dirty="0"/>
              <a:t>It requires a dense local network and can be applied in events of small magnitude, as long as clear and impulsive arrivals of direct P-waves exist.</a:t>
            </a:r>
          </a:p>
          <a:p>
            <a:pPr algn="just"/>
            <a:r>
              <a:rPr lang="en-US" dirty="0"/>
              <a:t>It fails to provide reliable results if the network used is not close to the epicenter (poor P-wave arrival determination and the first motion is usually contaminated).</a:t>
            </a:r>
          </a:p>
          <a:p>
            <a:pPr algn="just"/>
            <a:r>
              <a:rPr lang="en-US" dirty="0"/>
              <a:t>Does not provide constraints on which of the nodal planes corresponds to the fault (although, there are some additions to the method that improve on that, e.g. the use of polarization of S-waves).</a:t>
            </a:r>
          </a:p>
          <a:p>
            <a:pPr algn="just"/>
            <a:r>
              <a:rPr lang="en-US" dirty="0"/>
              <a:t>It is a simple method that does not require the use of sophisticated software, or even a computer!</a:t>
            </a:r>
            <a:endParaRPr lang="el-GR" dirty="0"/>
          </a:p>
        </p:txBody>
      </p:sp>
      <p:sp>
        <p:nvSpPr>
          <p:cNvPr id="4" name="Slide Number Placeholder 3">
            <a:extLst>
              <a:ext uri="{FF2B5EF4-FFF2-40B4-BE49-F238E27FC236}">
                <a16:creationId xmlns:a16="http://schemas.microsoft.com/office/drawing/2014/main" xmlns="" id="{6880B220-21BA-4051-8E29-88259E4DE6C0}"/>
              </a:ext>
            </a:extLst>
          </p:cNvPr>
          <p:cNvSpPr>
            <a:spLocks noGrp="1"/>
          </p:cNvSpPr>
          <p:nvPr>
            <p:ph type="sldNum" sz="quarter" idx="12"/>
          </p:nvPr>
        </p:nvSpPr>
        <p:spPr/>
        <p:txBody>
          <a:bodyPr/>
          <a:lstStyle/>
          <a:p>
            <a:fld id="{1AA1295A-870F-48B6-A830-BD0DBBD9B62E}" type="slidenum">
              <a:rPr lang="el-GR" smtClean="0"/>
              <a:pPr/>
              <a:t>4</a:t>
            </a:fld>
            <a:endParaRPr lang="el-GR"/>
          </a:p>
        </p:txBody>
      </p:sp>
    </p:spTree>
    <p:extLst>
      <p:ext uri="{BB962C8B-B14F-4D97-AF65-F5344CB8AC3E}">
        <p14:creationId xmlns:p14="http://schemas.microsoft.com/office/powerpoint/2010/main" xmlns="" val="495541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32E4B-B78D-4750-A481-75C71CC56D1D}"/>
              </a:ext>
            </a:extLst>
          </p:cNvPr>
          <p:cNvSpPr>
            <a:spLocks noGrp="1"/>
          </p:cNvSpPr>
          <p:nvPr>
            <p:ph type="title"/>
          </p:nvPr>
        </p:nvSpPr>
        <p:spPr/>
        <p:txBody>
          <a:bodyPr/>
          <a:lstStyle/>
          <a:p>
            <a:r>
              <a:rPr lang="en-US" dirty="0"/>
              <a:t>Seismic Hazard in the </a:t>
            </a:r>
            <a:r>
              <a:rPr lang="en-US" dirty="0" err="1"/>
              <a:t>GoC</a:t>
            </a:r>
            <a:endParaRPr lang="el-GR" dirty="0"/>
          </a:p>
        </p:txBody>
      </p:sp>
      <p:sp>
        <p:nvSpPr>
          <p:cNvPr id="4" name="Slide Number Placeholder 3">
            <a:extLst>
              <a:ext uri="{FF2B5EF4-FFF2-40B4-BE49-F238E27FC236}">
                <a16:creationId xmlns:a16="http://schemas.microsoft.com/office/drawing/2014/main" xmlns="" id="{3F85330D-529D-4DE3-9A8C-583322114E23}"/>
              </a:ext>
            </a:extLst>
          </p:cNvPr>
          <p:cNvSpPr>
            <a:spLocks noGrp="1"/>
          </p:cNvSpPr>
          <p:nvPr>
            <p:ph type="sldNum" sz="quarter" idx="12"/>
          </p:nvPr>
        </p:nvSpPr>
        <p:spPr/>
        <p:txBody>
          <a:bodyPr/>
          <a:lstStyle/>
          <a:p>
            <a:fld id="{1AA1295A-870F-48B6-A830-BD0DBBD9B62E}" type="slidenum">
              <a:rPr lang="el-GR" smtClean="0"/>
              <a:pPr/>
              <a:t>40</a:t>
            </a:fld>
            <a:endParaRPr lang="el-GR"/>
          </a:p>
        </p:txBody>
      </p:sp>
      <p:sp>
        <p:nvSpPr>
          <p:cNvPr id="7" name="Content Placeholder 6">
            <a:extLst>
              <a:ext uri="{FF2B5EF4-FFF2-40B4-BE49-F238E27FC236}">
                <a16:creationId xmlns:a16="http://schemas.microsoft.com/office/drawing/2014/main" xmlns="" id="{F8AA454B-04A7-4240-982F-823A7DE85AF5}"/>
              </a:ext>
            </a:extLst>
          </p:cNvPr>
          <p:cNvSpPr>
            <a:spLocks noGrp="1"/>
          </p:cNvSpPr>
          <p:nvPr>
            <p:ph idx="1"/>
          </p:nvPr>
        </p:nvSpPr>
        <p:spPr>
          <a:xfrm>
            <a:off x="344405" y="2530135"/>
            <a:ext cx="3899121" cy="2996605"/>
          </a:xfrm>
        </p:spPr>
        <p:txBody>
          <a:bodyPr/>
          <a:lstStyle/>
          <a:p>
            <a:r>
              <a:rPr lang="en-US" dirty="0"/>
              <a:t>Peak Ground Acceleration</a:t>
            </a:r>
          </a:p>
          <a:p>
            <a:r>
              <a:rPr lang="en-US" dirty="0"/>
              <a:t>Return Period: 950 years</a:t>
            </a:r>
          </a:p>
          <a:p>
            <a:r>
              <a:rPr lang="en-US" dirty="0"/>
              <a:t>Highest values are concentrated towards the eastern part</a:t>
            </a:r>
          </a:p>
          <a:p>
            <a:endParaRPr lang="en-US" dirty="0"/>
          </a:p>
          <a:p>
            <a:endParaRPr lang="el-GR" dirty="0"/>
          </a:p>
        </p:txBody>
      </p:sp>
      <p:pic>
        <p:nvPicPr>
          <p:cNvPr id="9" name="Content Placeholder 5">
            <a:extLst>
              <a:ext uri="{FF2B5EF4-FFF2-40B4-BE49-F238E27FC236}">
                <a16:creationId xmlns:a16="http://schemas.microsoft.com/office/drawing/2014/main" xmlns="" id="{3BEA62BB-400D-416F-B3CB-54EEB6E95C9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70471" y="1241758"/>
            <a:ext cx="7821529" cy="5530093"/>
          </a:xfrm>
          <a:prstGeom prst="rect">
            <a:avLst/>
          </a:prstGeom>
        </p:spPr>
      </p:pic>
    </p:spTree>
    <p:extLst>
      <p:ext uri="{BB962C8B-B14F-4D97-AF65-F5344CB8AC3E}">
        <p14:creationId xmlns:p14="http://schemas.microsoft.com/office/powerpoint/2010/main" xmlns="" val="710769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849F8-CC0F-4D46-954E-FC587274A26A}"/>
              </a:ext>
            </a:extLst>
          </p:cNvPr>
          <p:cNvSpPr>
            <a:spLocks noGrp="1"/>
          </p:cNvSpPr>
          <p:nvPr>
            <p:ph type="title"/>
          </p:nvPr>
        </p:nvSpPr>
        <p:spPr/>
        <p:txBody>
          <a:bodyPr/>
          <a:lstStyle/>
          <a:p>
            <a:r>
              <a:rPr lang="en-US" dirty="0"/>
              <a:t>Greek Seismic Design Code</a:t>
            </a:r>
            <a:endParaRPr lang="el-GR" dirty="0"/>
          </a:p>
        </p:txBody>
      </p:sp>
      <p:sp>
        <p:nvSpPr>
          <p:cNvPr id="3" name="Content Placeholder 2">
            <a:extLst>
              <a:ext uri="{FF2B5EF4-FFF2-40B4-BE49-F238E27FC236}">
                <a16:creationId xmlns:a16="http://schemas.microsoft.com/office/drawing/2014/main" xmlns="" id="{446586E1-8A76-41F5-B764-A73415094878}"/>
              </a:ext>
            </a:extLst>
          </p:cNvPr>
          <p:cNvSpPr>
            <a:spLocks noGrp="1"/>
          </p:cNvSpPr>
          <p:nvPr>
            <p:ph idx="1"/>
          </p:nvPr>
        </p:nvSpPr>
        <p:spPr>
          <a:xfrm>
            <a:off x="171450" y="1238250"/>
            <a:ext cx="5172075" cy="5010149"/>
          </a:xfrm>
        </p:spPr>
        <p:txBody>
          <a:bodyPr>
            <a:normAutofit fontScale="92500" lnSpcReduction="10000"/>
          </a:bodyPr>
          <a:lstStyle/>
          <a:p>
            <a:r>
              <a:rPr lang="en-US" dirty="0"/>
              <a:t>Studies of seismic hazard in Greece have led to the creation of the Greek Seismic Design Code, (GSDC) most recently revised in 2003 (EAK, 2003). </a:t>
            </a:r>
          </a:p>
          <a:p>
            <a:r>
              <a:rPr lang="en-US" dirty="0"/>
              <a:t>As new research surfaces and new constraints are discovered, the GSDC is constantly revised. </a:t>
            </a:r>
          </a:p>
          <a:p>
            <a:r>
              <a:rPr lang="en-US" dirty="0"/>
              <a:t>According to the GSDC, the country is divided into 3 zones. Each zone is characterized by a peak ground acceleration value with a 10% possibility of non-exceedance in the next 50 years, i.e. a return period of 475 years.</a:t>
            </a:r>
          </a:p>
          <a:p>
            <a:r>
              <a:rPr lang="en-US" dirty="0"/>
              <a:t>The </a:t>
            </a:r>
            <a:r>
              <a:rPr lang="en-US" dirty="0" err="1"/>
              <a:t>GoC</a:t>
            </a:r>
            <a:r>
              <a:rPr lang="en-US" dirty="0"/>
              <a:t> belongs in zone II, where a maximum acceleration of 0.24g (i.e. 2.35 m/s</a:t>
            </a:r>
            <a:r>
              <a:rPr lang="en-US" baseline="30000" dirty="0"/>
              <a:t>2</a:t>
            </a:r>
            <a:r>
              <a:rPr lang="en-US" dirty="0"/>
              <a:t>) is expected.</a:t>
            </a:r>
            <a:endParaRPr lang="el-GR" dirty="0"/>
          </a:p>
        </p:txBody>
      </p:sp>
      <p:sp>
        <p:nvSpPr>
          <p:cNvPr id="4" name="Slide Number Placeholder 3">
            <a:extLst>
              <a:ext uri="{FF2B5EF4-FFF2-40B4-BE49-F238E27FC236}">
                <a16:creationId xmlns:a16="http://schemas.microsoft.com/office/drawing/2014/main" xmlns="" id="{571F482E-9BC3-473A-93D0-166E09AC158D}"/>
              </a:ext>
            </a:extLst>
          </p:cNvPr>
          <p:cNvSpPr>
            <a:spLocks noGrp="1"/>
          </p:cNvSpPr>
          <p:nvPr>
            <p:ph type="sldNum" sz="quarter" idx="12"/>
          </p:nvPr>
        </p:nvSpPr>
        <p:spPr/>
        <p:txBody>
          <a:bodyPr/>
          <a:lstStyle/>
          <a:p>
            <a:fld id="{1AA1295A-870F-48B6-A830-BD0DBBD9B62E}" type="slidenum">
              <a:rPr lang="el-GR" smtClean="0"/>
              <a:pPr/>
              <a:t>41</a:t>
            </a:fld>
            <a:endParaRPr lang="el-GR"/>
          </a:p>
        </p:txBody>
      </p:sp>
      <p:pic>
        <p:nvPicPr>
          <p:cNvPr id="5" name="Picture 10" descr="eak_zones_imagery_cut">
            <a:extLst>
              <a:ext uri="{FF2B5EF4-FFF2-40B4-BE49-F238E27FC236}">
                <a16:creationId xmlns:a16="http://schemas.microsoft.com/office/drawing/2014/main" xmlns="" id="{3863E64E-5BAB-47D8-B9A1-30B33C9FFE5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26138" y="1326755"/>
            <a:ext cx="5503862" cy="5235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1979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C3036-557C-4CE9-82FA-40DC96608DEA}"/>
              </a:ext>
            </a:extLst>
          </p:cNvPr>
          <p:cNvSpPr>
            <a:spLocks noGrp="1"/>
          </p:cNvSpPr>
          <p:nvPr>
            <p:ph type="title"/>
          </p:nvPr>
        </p:nvSpPr>
        <p:spPr/>
        <p:txBody>
          <a:bodyPr/>
          <a:lstStyle/>
          <a:p>
            <a:r>
              <a:rPr lang="en-US" dirty="0"/>
              <a:t>Applications of CRL – Seismic Anisotropy</a:t>
            </a:r>
            <a:endParaRPr lang="el-GR"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A444DAB6-C6F4-44F2-89DE-2E6AE5EDB3E5}"/>
                  </a:ext>
                </a:extLst>
              </p:cNvPr>
              <p:cNvSpPr>
                <a:spLocks noGrp="1"/>
              </p:cNvSpPr>
              <p:nvPr>
                <p:ph idx="1"/>
              </p:nvPr>
            </p:nvSpPr>
            <p:spPr>
              <a:xfrm>
                <a:off x="230819" y="1853248"/>
                <a:ext cx="6001306" cy="4395151"/>
              </a:xfrm>
            </p:spPr>
            <p:txBody>
              <a:bodyPr>
                <a:normAutofit/>
              </a:bodyPr>
              <a:lstStyle/>
              <a:p>
                <a:pPr algn="just"/>
                <a:r>
                  <a:rPr lang="en-US" b="1" u="sng" dirty="0"/>
                  <a:t>Seismic anisotropy</a:t>
                </a:r>
                <a:r>
                  <a:rPr lang="en-US" dirty="0"/>
                  <a:t>: the phenomenon where the velocity of the shear-waves is dependent of the polarization direction</a:t>
                </a:r>
              </a:p>
              <a:p>
                <a:pPr algn="just"/>
                <a:r>
                  <a:rPr lang="en-US" dirty="0"/>
                  <a:t>Two distinct components are produced: the higher velocity </a:t>
                </a:r>
                <a:r>
                  <a:rPr lang="en-US" dirty="0" err="1"/>
                  <a:t>S</a:t>
                </a:r>
                <a:r>
                  <a:rPr lang="en-US" baseline="-25000" dirty="0" err="1"/>
                  <a:t>fast</a:t>
                </a:r>
                <a:r>
                  <a:rPr lang="en-US" dirty="0"/>
                  <a:t> and the lower velocity </a:t>
                </a:r>
                <a:r>
                  <a:rPr lang="en-US" dirty="0" err="1"/>
                  <a:t>S</a:t>
                </a:r>
                <a:r>
                  <a:rPr lang="en-US" baseline="-25000" dirty="0" err="1"/>
                  <a:t>slow</a:t>
                </a:r>
                <a:endParaRPr lang="en-US" dirty="0"/>
              </a:p>
              <a:p>
                <a:pPr algn="just"/>
                <a:r>
                  <a:rPr lang="en-US" dirty="0"/>
                  <a:t>In areas with fluid-saturated microcracks (as in the </a:t>
                </a:r>
                <a:r>
                  <a:rPr lang="en-US" dirty="0" err="1"/>
                  <a:t>GoC</a:t>
                </a:r>
                <a:r>
                  <a:rPr lang="en-US" dirty="0"/>
                  <a:t>), the polarization direction of the </a:t>
                </a:r>
                <a:r>
                  <a:rPr lang="en-US" dirty="0" err="1"/>
                  <a:t>S</a:t>
                </a:r>
                <a:r>
                  <a:rPr lang="en-US" baseline="-25000" dirty="0" err="1"/>
                  <a:t>fast</a:t>
                </a:r>
                <a:r>
                  <a:rPr lang="en-US" dirty="0"/>
                  <a:t> (</a:t>
                </a:r>
                <a14:m>
                  <m:oMath xmlns:m="http://schemas.openxmlformats.org/officeDocument/2006/math">
                    <m:r>
                      <a:rPr lang="el-GR" i="1" dirty="0" smtClean="0">
                        <a:latin typeface="Cambria Math" panose="02040503050406030204" pitchFamily="18" charset="0"/>
                      </a:rPr>
                      <m:t>𝜑</m:t>
                    </m:r>
                  </m:oMath>
                </a14:m>
                <a:r>
                  <a:rPr lang="el-GR" dirty="0"/>
                  <a:t>) </a:t>
                </a:r>
                <a:r>
                  <a:rPr lang="en-US" dirty="0"/>
                  <a:t>is parallel to the regional maximum horizontal stress component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𝐻𝑚𝑎</m:t>
                        </m:r>
                        <m:r>
                          <a:rPr lang="en-US" b="0" i="1" dirty="0" smtClean="0">
                            <a:latin typeface="Cambria Math" panose="02040503050406030204" pitchFamily="18" charset="0"/>
                          </a:rPr>
                          <m:t>𝑥</m:t>
                        </m:r>
                      </m:sub>
                    </m:sSub>
                  </m:oMath>
                </a14:m>
                <a:r>
                  <a:rPr lang="en-US" dirty="0"/>
                  <a:t>).</a:t>
                </a:r>
              </a:p>
              <a:p>
                <a:pPr algn="just"/>
                <a:r>
                  <a:rPr lang="en-US" dirty="0"/>
                  <a:t>For normal faults,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𝐻𝑚𝑎𝑥</m:t>
                        </m:r>
                      </m:sub>
                    </m:sSub>
                  </m:oMath>
                </a14:m>
                <a:r>
                  <a:rPr lang="en-US" dirty="0"/>
                  <a:t> is oriented in the same direction as the fault strike.</a:t>
                </a:r>
              </a:p>
              <a:p>
                <a:pPr marL="0" indent="0" algn="just">
                  <a:buNone/>
                </a:pPr>
                <a:endParaRPr lang="el-GR" dirty="0"/>
              </a:p>
            </p:txBody>
          </p:sp>
        </mc:Choice>
        <mc:Fallback>
          <p:sp>
            <p:nvSpPr>
              <p:cNvPr id="3" name="Content Placeholder 2">
                <a:extLst>
                  <a:ext uri="{FF2B5EF4-FFF2-40B4-BE49-F238E27FC236}">
                    <a16:creationId xmlns:a16="http://schemas.microsoft.com/office/drawing/2014/main" xmlns="" xmlns:a14="http://schemas.microsoft.com/office/drawing/2010/main" id="{A444DAB6-C6F4-44F2-89DE-2E6AE5EDB3E5}"/>
                  </a:ext>
                </a:extLst>
              </p:cNvPr>
              <p:cNvSpPr>
                <a:spLocks noGrp="1" noRot="1" noChangeAspect="1" noMove="1" noResize="1" noEditPoints="1" noAdjustHandles="1" noChangeArrowheads="1" noChangeShapeType="1" noTextEdit="1"/>
              </p:cNvSpPr>
              <p:nvPr>
                <p:ph idx="1"/>
              </p:nvPr>
            </p:nvSpPr>
            <p:spPr>
              <a:xfrm>
                <a:off x="230819" y="1853248"/>
                <a:ext cx="6001306" cy="4395151"/>
              </a:xfrm>
              <a:blipFill>
                <a:blip r:embed="rId2" cstate="print"/>
                <a:stretch>
                  <a:fillRect l="-508" t="-693" r="-1016"/>
                </a:stretch>
              </a:blipFill>
            </p:spPr>
            <p:txBody>
              <a:bodyPr/>
              <a:lstStyle/>
              <a:p>
                <a:r>
                  <a:rPr lang="el-GR">
                    <a:noFill/>
                  </a:rPr>
                  <a:t> </a:t>
                </a:r>
              </a:p>
            </p:txBody>
          </p:sp>
        </mc:Fallback>
      </mc:AlternateContent>
      <p:sp>
        <p:nvSpPr>
          <p:cNvPr id="4" name="Slide Number Placeholder 3">
            <a:extLst>
              <a:ext uri="{FF2B5EF4-FFF2-40B4-BE49-F238E27FC236}">
                <a16:creationId xmlns:a16="http://schemas.microsoft.com/office/drawing/2014/main" xmlns="" id="{211E81D2-796F-4BC2-A07B-CF30FB86DE2A}"/>
              </a:ext>
            </a:extLst>
          </p:cNvPr>
          <p:cNvSpPr>
            <a:spLocks noGrp="1"/>
          </p:cNvSpPr>
          <p:nvPr>
            <p:ph type="sldNum" sz="quarter" idx="12"/>
          </p:nvPr>
        </p:nvSpPr>
        <p:spPr/>
        <p:txBody>
          <a:bodyPr/>
          <a:lstStyle/>
          <a:p>
            <a:fld id="{1AA1295A-870F-48B6-A830-BD0DBBD9B62E}" type="slidenum">
              <a:rPr lang="el-GR" smtClean="0"/>
              <a:pPr/>
              <a:t>42</a:t>
            </a:fld>
            <a:endParaRPr lang="el-GR"/>
          </a:p>
        </p:txBody>
      </p:sp>
      <p:pic>
        <p:nvPicPr>
          <p:cNvPr id="1026" name="Picture 2" descr="ÎÏÎ¿ÏÎ­Î»ÎµÏÎ¼Î± ÎµÎ¹ÎºÏÎ½Î±Ï Î³Î¹Î± shear-wave splitting">
            <a:extLst>
              <a:ext uri="{FF2B5EF4-FFF2-40B4-BE49-F238E27FC236}">
                <a16:creationId xmlns:a16="http://schemas.microsoft.com/office/drawing/2014/main" xmlns="" id="{600DC631-C991-4AAF-9454-39654878320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851"/>
          <a:stretch/>
        </p:blipFill>
        <p:spPr bwMode="auto">
          <a:xfrm>
            <a:off x="6647417" y="1628346"/>
            <a:ext cx="5115496" cy="4900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7716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A8149-6886-4075-9463-4DA3A7EE9270}"/>
              </a:ext>
            </a:extLst>
          </p:cNvPr>
          <p:cNvSpPr>
            <a:spLocks noGrp="1"/>
          </p:cNvSpPr>
          <p:nvPr>
            <p:ph type="title"/>
          </p:nvPr>
        </p:nvSpPr>
        <p:spPr/>
        <p:txBody>
          <a:bodyPr/>
          <a:lstStyle/>
          <a:p>
            <a:r>
              <a:rPr lang="en-US" dirty="0"/>
              <a:t>Applications of CRL – Seismic Anisotropy</a:t>
            </a:r>
            <a:endParaRPr lang="el-GR" dirty="0"/>
          </a:p>
        </p:txBody>
      </p:sp>
      <mc:AlternateContent xmlns:mc="http://schemas.openxmlformats.org/markup-compatibility/2006">
        <mc:Choice xmlns:a14="http://schemas.microsoft.com/office/drawing/2010/main" xmlns="" Requires="a14">
          <p:sp>
            <p:nvSpPr>
              <p:cNvPr id="3" name="Content Placeholder 2">
                <a:extLst>
                  <a:ext uri="{FF2B5EF4-FFF2-40B4-BE49-F238E27FC236}">
                    <a16:creationId xmlns:a16="http://schemas.microsoft.com/office/drawing/2014/main" id="{F5B11E30-E46C-4E9A-BD77-D1BA936EDD23}"/>
                  </a:ext>
                </a:extLst>
              </p:cNvPr>
              <p:cNvSpPr>
                <a:spLocks noGrp="1"/>
              </p:cNvSpPr>
              <p:nvPr>
                <p:ph idx="1"/>
              </p:nvPr>
            </p:nvSpPr>
            <p:spPr>
              <a:xfrm>
                <a:off x="579530" y="1853249"/>
                <a:ext cx="3956959" cy="4315252"/>
              </a:xfrm>
            </p:spPr>
            <p:txBody>
              <a:bodyPr/>
              <a:lstStyle/>
              <a:p>
                <a:pPr algn="just"/>
                <a:r>
                  <a:rPr lang="en-US" dirty="0"/>
                  <a:t>In the </a:t>
                </a:r>
                <a:r>
                  <a:rPr lang="en-US" dirty="0" err="1"/>
                  <a:t>GoC</a:t>
                </a:r>
                <a:r>
                  <a:rPr lang="en-US" dirty="0"/>
                  <a:t>, </a:t>
                </a:r>
                <a:r>
                  <a:rPr lang="el-GR" i="1" dirty="0"/>
                  <a:t>φ </a:t>
                </a:r>
                <a:r>
                  <a:rPr lang="en-US" dirty="0"/>
                  <a:t>is aligned according to the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𝐻𝑚𝑎𝑥</m:t>
                        </m:r>
                      </m:sub>
                    </m:sSub>
                  </m:oMath>
                </a14:m>
                <a:r>
                  <a:rPr lang="en-US" i="1" dirty="0"/>
                  <a:t>, </a:t>
                </a:r>
                <a:r>
                  <a:rPr lang="en-US" dirty="0"/>
                  <a:t>in a general WNW – ESE direction.</a:t>
                </a:r>
              </a:p>
              <a:p>
                <a:pPr algn="just"/>
                <a:r>
                  <a:rPr lang="en-US" dirty="0"/>
                  <a:t>In places with deviating values (e.g. SERG and PYRG stations), seismic anisotropy could reveal the existence of faults or structures with similar orientation, that overpower the regional stress field.</a:t>
                </a:r>
                <a:endParaRPr lang="el-GR" dirty="0"/>
              </a:p>
            </p:txBody>
          </p:sp>
        </mc:Choice>
        <mc:Fallback>
          <p:sp>
            <p:nvSpPr>
              <p:cNvPr id="3" name="Content Placeholder 2">
                <a:extLst>
                  <a:ext uri="{FF2B5EF4-FFF2-40B4-BE49-F238E27FC236}">
                    <a16:creationId xmlns:a16="http://schemas.microsoft.com/office/drawing/2014/main" xmlns="" xmlns:a14="http://schemas.microsoft.com/office/drawing/2010/main" id="{F5B11E30-E46C-4E9A-BD77-D1BA936EDD23}"/>
                  </a:ext>
                </a:extLst>
              </p:cNvPr>
              <p:cNvSpPr>
                <a:spLocks noGrp="1" noRot="1" noChangeAspect="1" noMove="1" noResize="1" noEditPoints="1" noAdjustHandles="1" noChangeArrowheads="1" noChangeShapeType="1" noTextEdit="1"/>
              </p:cNvSpPr>
              <p:nvPr>
                <p:ph idx="1"/>
              </p:nvPr>
            </p:nvSpPr>
            <p:spPr>
              <a:xfrm>
                <a:off x="579530" y="1853249"/>
                <a:ext cx="3956959" cy="4315252"/>
              </a:xfrm>
              <a:blipFill>
                <a:blip r:embed="rId2" cstate="print"/>
                <a:stretch>
                  <a:fillRect l="-616" t="-706" r="-1695"/>
                </a:stretch>
              </a:blipFill>
            </p:spPr>
            <p:txBody>
              <a:bodyPr/>
              <a:lstStyle/>
              <a:p>
                <a:r>
                  <a:rPr lang="el-GR">
                    <a:noFill/>
                  </a:rPr>
                  <a:t> </a:t>
                </a:r>
              </a:p>
            </p:txBody>
          </p:sp>
        </mc:Fallback>
      </mc:AlternateContent>
      <p:sp>
        <p:nvSpPr>
          <p:cNvPr id="4" name="Slide Number Placeholder 3">
            <a:extLst>
              <a:ext uri="{FF2B5EF4-FFF2-40B4-BE49-F238E27FC236}">
                <a16:creationId xmlns:a16="http://schemas.microsoft.com/office/drawing/2014/main" xmlns="" id="{AE1C5837-B7EE-47F6-B61F-76ED4C74DFAE}"/>
              </a:ext>
            </a:extLst>
          </p:cNvPr>
          <p:cNvSpPr>
            <a:spLocks noGrp="1"/>
          </p:cNvSpPr>
          <p:nvPr>
            <p:ph type="sldNum" sz="quarter" idx="12"/>
          </p:nvPr>
        </p:nvSpPr>
        <p:spPr/>
        <p:txBody>
          <a:bodyPr/>
          <a:lstStyle/>
          <a:p>
            <a:fld id="{1AA1295A-870F-48B6-A830-BD0DBBD9B62E}" type="slidenum">
              <a:rPr lang="el-GR" smtClean="0"/>
              <a:pPr/>
              <a:t>43</a:t>
            </a:fld>
            <a:endParaRPr lang="el-GR"/>
          </a:p>
        </p:txBody>
      </p:sp>
      <p:pic>
        <p:nvPicPr>
          <p:cNvPr id="8" name="Picture 7">
            <a:extLst>
              <a:ext uri="{FF2B5EF4-FFF2-40B4-BE49-F238E27FC236}">
                <a16:creationId xmlns:a16="http://schemas.microsoft.com/office/drawing/2014/main" xmlns="" id="{81416D00-F030-4E79-96B2-7007550E323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29912" y="1533144"/>
            <a:ext cx="7562088" cy="5324856"/>
          </a:xfrm>
          <a:prstGeom prst="rect">
            <a:avLst/>
          </a:prstGeom>
        </p:spPr>
      </p:pic>
    </p:spTree>
    <p:extLst>
      <p:ext uri="{BB962C8B-B14F-4D97-AF65-F5344CB8AC3E}">
        <p14:creationId xmlns:p14="http://schemas.microsoft.com/office/powerpoint/2010/main" xmlns="" val="371269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2A21B-EBC2-49B6-BBAD-4D5C808B6616}"/>
              </a:ext>
            </a:extLst>
          </p:cNvPr>
          <p:cNvSpPr>
            <a:spLocks noGrp="1"/>
          </p:cNvSpPr>
          <p:nvPr>
            <p:ph type="title"/>
          </p:nvPr>
        </p:nvSpPr>
        <p:spPr/>
        <p:txBody>
          <a:bodyPr/>
          <a:lstStyle/>
          <a:p>
            <a:r>
              <a:rPr lang="en-US" dirty="0"/>
              <a:t>Introduction – Focal Mechanisms</a:t>
            </a:r>
            <a:endParaRPr lang="el-GR" dirty="0"/>
          </a:p>
        </p:txBody>
      </p:sp>
      <p:sp>
        <p:nvSpPr>
          <p:cNvPr id="4" name="Slide Number Placeholder 3">
            <a:extLst>
              <a:ext uri="{FF2B5EF4-FFF2-40B4-BE49-F238E27FC236}">
                <a16:creationId xmlns:a16="http://schemas.microsoft.com/office/drawing/2014/main" xmlns="" id="{EF2F2CEB-A5B9-485C-BD93-4062B4AF3AE0}"/>
              </a:ext>
            </a:extLst>
          </p:cNvPr>
          <p:cNvSpPr>
            <a:spLocks noGrp="1"/>
          </p:cNvSpPr>
          <p:nvPr>
            <p:ph type="sldNum" sz="quarter" idx="12"/>
          </p:nvPr>
        </p:nvSpPr>
        <p:spPr/>
        <p:txBody>
          <a:bodyPr/>
          <a:lstStyle/>
          <a:p>
            <a:fld id="{1AA1295A-870F-48B6-A830-BD0DBBD9B62E}" type="slidenum">
              <a:rPr lang="el-GR" smtClean="0"/>
              <a:pPr/>
              <a:t>5</a:t>
            </a:fld>
            <a:endParaRPr lang="el-GR"/>
          </a:p>
        </p:txBody>
      </p:sp>
      <p:pic>
        <p:nvPicPr>
          <p:cNvPr id="5" name="Picture 4">
            <a:extLst>
              <a:ext uri="{FF2B5EF4-FFF2-40B4-BE49-F238E27FC236}">
                <a16:creationId xmlns:a16="http://schemas.microsoft.com/office/drawing/2014/main" xmlns="" id="{A55B765E-2753-405F-9EB6-EDC8A8CB8BE6}"/>
              </a:ext>
            </a:extLst>
          </p:cNvPr>
          <p:cNvPicPr>
            <a:picLocks noChangeAspect="1"/>
          </p:cNvPicPr>
          <p:nvPr/>
        </p:nvPicPr>
        <p:blipFill rotWithShape="1">
          <a:blip r:embed="rId2" cstate="print"/>
          <a:srcRect t="4312" b="70065"/>
          <a:stretch/>
        </p:blipFill>
        <p:spPr>
          <a:xfrm>
            <a:off x="157973" y="1991364"/>
            <a:ext cx="5761737" cy="1695636"/>
          </a:xfrm>
          <a:prstGeom prst="rect">
            <a:avLst/>
          </a:prstGeom>
        </p:spPr>
      </p:pic>
      <p:pic>
        <p:nvPicPr>
          <p:cNvPr id="7" name="Picture 6">
            <a:extLst>
              <a:ext uri="{FF2B5EF4-FFF2-40B4-BE49-F238E27FC236}">
                <a16:creationId xmlns:a16="http://schemas.microsoft.com/office/drawing/2014/main" xmlns="" id="{327C32E5-E9E7-4499-A4C4-5D71F5342FD8}"/>
              </a:ext>
            </a:extLst>
          </p:cNvPr>
          <p:cNvPicPr>
            <a:picLocks noChangeAspect="1"/>
          </p:cNvPicPr>
          <p:nvPr/>
        </p:nvPicPr>
        <p:blipFill rotWithShape="1">
          <a:blip r:embed="rId2" cstate="print"/>
          <a:srcRect t="37281" b="37994"/>
          <a:stretch/>
        </p:blipFill>
        <p:spPr>
          <a:xfrm>
            <a:off x="6096064" y="1991364"/>
            <a:ext cx="5970896" cy="1695636"/>
          </a:xfrm>
          <a:prstGeom prst="rect">
            <a:avLst/>
          </a:prstGeom>
        </p:spPr>
      </p:pic>
      <p:pic>
        <p:nvPicPr>
          <p:cNvPr id="8" name="Picture 7">
            <a:extLst>
              <a:ext uri="{FF2B5EF4-FFF2-40B4-BE49-F238E27FC236}">
                <a16:creationId xmlns:a16="http://schemas.microsoft.com/office/drawing/2014/main" xmlns="" id="{31BED69C-F2BC-4E73-8E64-AC19EBA773E9}"/>
              </a:ext>
            </a:extLst>
          </p:cNvPr>
          <p:cNvPicPr>
            <a:picLocks noChangeAspect="1"/>
          </p:cNvPicPr>
          <p:nvPr/>
        </p:nvPicPr>
        <p:blipFill rotWithShape="1">
          <a:blip r:embed="rId2" cstate="print"/>
          <a:srcRect t="67293" b="5977"/>
          <a:stretch/>
        </p:blipFill>
        <p:spPr>
          <a:xfrm>
            <a:off x="3071392" y="4051139"/>
            <a:ext cx="5970896" cy="1833121"/>
          </a:xfrm>
          <a:prstGeom prst="rect">
            <a:avLst/>
          </a:prstGeom>
        </p:spPr>
      </p:pic>
      <p:sp>
        <p:nvSpPr>
          <p:cNvPr id="9" name="TextBox 8">
            <a:extLst>
              <a:ext uri="{FF2B5EF4-FFF2-40B4-BE49-F238E27FC236}">
                <a16:creationId xmlns:a16="http://schemas.microsoft.com/office/drawing/2014/main" xmlns="" id="{88EC2F6F-70E4-4505-82DB-E910BC397302}"/>
              </a:ext>
            </a:extLst>
          </p:cNvPr>
          <p:cNvSpPr txBox="1"/>
          <p:nvPr/>
        </p:nvSpPr>
        <p:spPr>
          <a:xfrm>
            <a:off x="4976101" y="5919889"/>
            <a:ext cx="2811988" cy="369332"/>
          </a:xfrm>
          <a:prstGeom prst="rect">
            <a:avLst/>
          </a:prstGeom>
          <a:noFill/>
        </p:spPr>
        <p:txBody>
          <a:bodyPr wrap="none" rtlCol="0">
            <a:spAutoFit/>
          </a:bodyPr>
          <a:lstStyle/>
          <a:p>
            <a:r>
              <a:rPr lang="en-US" dirty="0"/>
              <a:t>Kassaras &amp; Kaviris, 2017 </a:t>
            </a:r>
            <a:endParaRPr lang="el-GR" dirty="0"/>
          </a:p>
        </p:txBody>
      </p:sp>
    </p:spTree>
    <p:extLst>
      <p:ext uri="{BB962C8B-B14F-4D97-AF65-F5344CB8AC3E}">
        <p14:creationId xmlns:p14="http://schemas.microsoft.com/office/powerpoint/2010/main" xmlns="" val="3757359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CE6EE-F995-4B33-953E-9B0E3155C96B}"/>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0F4E3238-9C46-43AD-87FA-443F3B11A53B}"/>
              </a:ext>
            </a:extLst>
          </p:cNvPr>
          <p:cNvSpPr>
            <a:spLocks noGrp="1"/>
          </p:cNvSpPr>
          <p:nvPr>
            <p:ph idx="1"/>
          </p:nvPr>
        </p:nvSpPr>
        <p:spPr>
          <a:xfrm>
            <a:off x="344405" y="1597981"/>
            <a:ext cx="11507283" cy="1831019"/>
          </a:xfrm>
        </p:spPr>
        <p:txBody>
          <a:bodyPr>
            <a:normAutofit fontScale="92500" lnSpcReduction="20000"/>
          </a:bodyPr>
          <a:lstStyle/>
          <a:p>
            <a:pPr algn="just"/>
            <a:r>
              <a:rPr lang="en-US" dirty="0"/>
              <a:t>The first motion of the P-wave arrival is first determined in seismograms (up – compression or down – dilatancy).</a:t>
            </a:r>
          </a:p>
          <a:p>
            <a:pPr algn="just"/>
            <a:r>
              <a:rPr lang="en-US" dirty="0"/>
              <a:t>These are then projected to a Schmidt net (i.e. the equal – area projection of the lower hemisphere), a simple graphical way to determine a focal mechanism.</a:t>
            </a:r>
          </a:p>
          <a:p>
            <a:pPr algn="just"/>
            <a:r>
              <a:rPr lang="en-US" dirty="0"/>
              <a:t>Initially, every first motion is noted on the Schmidt net, according to the azimuth and takeoff angle for that station.</a:t>
            </a:r>
          </a:p>
          <a:p>
            <a:pPr algn="just"/>
            <a:endParaRPr lang="en-US" dirty="0"/>
          </a:p>
          <a:p>
            <a:pPr algn="just"/>
            <a:endParaRPr lang="en-US" dirty="0"/>
          </a:p>
          <a:p>
            <a:pPr algn="just"/>
            <a:endParaRPr lang="el-GR" dirty="0"/>
          </a:p>
        </p:txBody>
      </p:sp>
      <p:sp>
        <p:nvSpPr>
          <p:cNvPr id="4" name="Slide Number Placeholder 3">
            <a:extLst>
              <a:ext uri="{FF2B5EF4-FFF2-40B4-BE49-F238E27FC236}">
                <a16:creationId xmlns:a16="http://schemas.microsoft.com/office/drawing/2014/main" xmlns="" id="{5C10637E-C355-459A-9990-CA052E511D38}"/>
              </a:ext>
            </a:extLst>
          </p:cNvPr>
          <p:cNvSpPr>
            <a:spLocks noGrp="1"/>
          </p:cNvSpPr>
          <p:nvPr>
            <p:ph type="sldNum" sz="quarter" idx="12"/>
          </p:nvPr>
        </p:nvSpPr>
        <p:spPr/>
        <p:txBody>
          <a:bodyPr/>
          <a:lstStyle/>
          <a:p>
            <a:fld id="{1AA1295A-870F-48B6-A830-BD0DBBD9B62E}" type="slidenum">
              <a:rPr lang="el-GR" smtClean="0"/>
              <a:pPr/>
              <a:t>6</a:t>
            </a:fld>
            <a:endParaRPr lang="el-GR"/>
          </a:p>
        </p:txBody>
      </p:sp>
      <p:pic>
        <p:nvPicPr>
          <p:cNvPr id="6" name="Picture 5">
            <a:extLst>
              <a:ext uri="{FF2B5EF4-FFF2-40B4-BE49-F238E27FC236}">
                <a16:creationId xmlns:a16="http://schemas.microsoft.com/office/drawing/2014/main" xmlns="" id="{9C671D34-235E-46AF-9EA9-103E756B255E}"/>
              </a:ext>
            </a:extLst>
          </p:cNvPr>
          <p:cNvPicPr>
            <a:picLocks noChangeAspect="1"/>
          </p:cNvPicPr>
          <p:nvPr/>
        </p:nvPicPr>
        <p:blipFill>
          <a:blip r:embed="rId2" cstate="print"/>
          <a:stretch>
            <a:fillRect/>
          </a:stretch>
        </p:blipFill>
        <p:spPr>
          <a:xfrm>
            <a:off x="2219417" y="3512957"/>
            <a:ext cx="7753165" cy="3220726"/>
          </a:xfrm>
          <a:prstGeom prst="rect">
            <a:avLst/>
          </a:prstGeom>
        </p:spPr>
      </p:pic>
      <p:sp>
        <p:nvSpPr>
          <p:cNvPr id="7" name="TextBox 6">
            <a:extLst>
              <a:ext uri="{FF2B5EF4-FFF2-40B4-BE49-F238E27FC236}">
                <a16:creationId xmlns:a16="http://schemas.microsoft.com/office/drawing/2014/main" xmlns="" id="{81BA382F-7E75-456F-90F4-624CB561F8E9}"/>
              </a:ext>
            </a:extLst>
          </p:cNvPr>
          <p:cNvSpPr txBox="1"/>
          <p:nvPr/>
        </p:nvSpPr>
        <p:spPr>
          <a:xfrm>
            <a:off x="273249" y="4936853"/>
            <a:ext cx="1709122" cy="646331"/>
          </a:xfrm>
          <a:prstGeom prst="rect">
            <a:avLst/>
          </a:prstGeom>
          <a:noFill/>
        </p:spPr>
        <p:txBody>
          <a:bodyPr wrap="none" rtlCol="0">
            <a:spAutoFit/>
          </a:bodyPr>
          <a:lstStyle/>
          <a:p>
            <a:r>
              <a:rPr lang="en-US" b="1" u="sng" dirty="0"/>
              <a:t>Lines-&gt;planes</a:t>
            </a:r>
          </a:p>
          <a:p>
            <a:r>
              <a:rPr lang="en-US" b="1" u="sng" dirty="0"/>
              <a:t>Dots-&gt;axes</a:t>
            </a:r>
            <a:endParaRPr lang="el-GR" b="1" u="sng" dirty="0"/>
          </a:p>
        </p:txBody>
      </p:sp>
      <p:sp>
        <p:nvSpPr>
          <p:cNvPr id="8" name="TextBox 7">
            <a:extLst>
              <a:ext uri="{FF2B5EF4-FFF2-40B4-BE49-F238E27FC236}">
                <a16:creationId xmlns:a16="http://schemas.microsoft.com/office/drawing/2014/main" xmlns="" id="{79D8553E-E011-4F10-ABF1-2DDDD50D37E9}"/>
              </a:ext>
            </a:extLst>
          </p:cNvPr>
          <p:cNvSpPr txBox="1"/>
          <p:nvPr/>
        </p:nvSpPr>
        <p:spPr>
          <a:xfrm>
            <a:off x="10152993" y="4389596"/>
            <a:ext cx="1962808" cy="646331"/>
          </a:xfrm>
          <a:prstGeom prst="rect">
            <a:avLst/>
          </a:prstGeom>
          <a:noFill/>
        </p:spPr>
        <p:txBody>
          <a:bodyPr wrap="square" rtlCol="0">
            <a:spAutoFit/>
          </a:bodyPr>
          <a:lstStyle/>
          <a:p>
            <a:r>
              <a:rPr lang="en-US" dirty="0"/>
              <a:t>Kassaras &amp; Kaviris, 2017 </a:t>
            </a:r>
            <a:endParaRPr lang="el-GR" dirty="0"/>
          </a:p>
        </p:txBody>
      </p:sp>
    </p:spTree>
    <p:extLst>
      <p:ext uri="{BB962C8B-B14F-4D97-AF65-F5344CB8AC3E}">
        <p14:creationId xmlns:p14="http://schemas.microsoft.com/office/powerpoint/2010/main" xmlns="" val="1166977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2F36E7-E68C-4867-8F37-229C206735DF}"/>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02549E44-5DF2-4776-8CB2-350F0A7ED400}"/>
              </a:ext>
            </a:extLst>
          </p:cNvPr>
          <p:cNvSpPr>
            <a:spLocks noGrp="1"/>
          </p:cNvSpPr>
          <p:nvPr>
            <p:ph idx="1"/>
          </p:nvPr>
        </p:nvSpPr>
        <p:spPr>
          <a:xfrm>
            <a:off x="748205" y="1573524"/>
            <a:ext cx="4019180" cy="4530291"/>
          </a:xfrm>
        </p:spPr>
        <p:txBody>
          <a:bodyPr>
            <a:normAutofit fontScale="70000" lnSpcReduction="20000"/>
          </a:bodyPr>
          <a:lstStyle/>
          <a:p>
            <a:pPr algn="just"/>
            <a:r>
              <a:rPr lang="en-US" dirty="0"/>
              <a:t>Then, the first nodal plane is drawn, so as to best separate compressional arrivals from dilatancies.</a:t>
            </a:r>
          </a:p>
          <a:p>
            <a:pPr algn="just"/>
            <a:r>
              <a:rPr lang="en-US" dirty="0"/>
              <a:t>The pole of the first nodal plane (A) is determined (i.e. an axis vertical to the plane).</a:t>
            </a:r>
          </a:p>
          <a:p>
            <a:pPr algn="just"/>
            <a:r>
              <a:rPr lang="en-US" dirty="0"/>
              <a:t>The second nodal plane is drawn, crossing the pole. As such, the two planes are ensured to be perpendicular to each other.</a:t>
            </a:r>
          </a:p>
          <a:p>
            <a:pPr algn="just"/>
            <a:r>
              <a:rPr lang="en-US" dirty="0"/>
              <a:t>The nodal planes correspond to the </a:t>
            </a:r>
            <a:r>
              <a:rPr lang="en-US" b="1" u="sng" dirty="0"/>
              <a:t>fault</a:t>
            </a:r>
            <a:r>
              <a:rPr lang="en-US" dirty="0"/>
              <a:t> and </a:t>
            </a:r>
            <a:r>
              <a:rPr lang="en-US" b="1" u="sng" dirty="0"/>
              <a:t>auxiliary</a:t>
            </a:r>
            <a:r>
              <a:rPr lang="en-US" dirty="0"/>
              <a:t> ones.</a:t>
            </a:r>
          </a:p>
          <a:p>
            <a:pPr algn="just"/>
            <a:r>
              <a:rPr lang="en-US" dirty="0"/>
              <a:t>Additional information is required (e.g. seismotectonics) to distinguish the fault plane.</a:t>
            </a:r>
            <a:endParaRPr lang="el-GR" dirty="0"/>
          </a:p>
          <a:p>
            <a:pPr algn="just"/>
            <a:r>
              <a:rPr lang="en-US" dirty="0"/>
              <a:t>In the case where the focus lies in a dilatancy quadrant, the focal mechanism is normal.</a:t>
            </a:r>
          </a:p>
          <a:p>
            <a:pPr algn="just"/>
            <a:r>
              <a:rPr lang="en-US" dirty="0"/>
              <a:t>In the case where the focus lies in a compression quadrant, the focal mechanism is </a:t>
            </a:r>
            <a:r>
              <a:rPr lang="en-US" dirty="0" smtClean="0"/>
              <a:t>reverse.</a:t>
            </a:r>
            <a:endParaRPr lang="en-US" dirty="0"/>
          </a:p>
          <a:p>
            <a:pPr algn="just"/>
            <a:endParaRPr lang="el-GR" dirty="0"/>
          </a:p>
        </p:txBody>
      </p:sp>
      <p:sp>
        <p:nvSpPr>
          <p:cNvPr id="4" name="Slide Number Placeholder 3">
            <a:extLst>
              <a:ext uri="{FF2B5EF4-FFF2-40B4-BE49-F238E27FC236}">
                <a16:creationId xmlns:a16="http://schemas.microsoft.com/office/drawing/2014/main" xmlns="" id="{37AD0D04-764C-4047-AC0E-E238758E8E97}"/>
              </a:ext>
            </a:extLst>
          </p:cNvPr>
          <p:cNvSpPr>
            <a:spLocks noGrp="1"/>
          </p:cNvSpPr>
          <p:nvPr>
            <p:ph type="sldNum" sz="quarter" idx="12"/>
          </p:nvPr>
        </p:nvSpPr>
        <p:spPr/>
        <p:txBody>
          <a:bodyPr/>
          <a:lstStyle/>
          <a:p>
            <a:fld id="{1AA1295A-870F-48B6-A830-BD0DBBD9B62E}" type="slidenum">
              <a:rPr lang="el-GR" smtClean="0"/>
              <a:pPr/>
              <a:t>7</a:t>
            </a:fld>
            <a:endParaRPr lang="el-GR"/>
          </a:p>
        </p:txBody>
      </p:sp>
      <p:pic>
        <p:nvPicPr>
          <p:cNvPr id="5" name="Picture 4">
            <a:extLst>
              <a:ext uri="{FF2B5EF4-FFF2-40B4-BE49-F238E27FC236}">
                <a16:creationId xmlns:a16="http://schemas.microsoft.com/office/drawing/2014/main" xmlns="" id="{94A7818F-7F11-4784-AB92-DC034A18950E}"/>
              </a:ext>
            </a:extLst>
          </p:cNvPr>
          <p:cNvPicPr>
            <a:picLocks noChangeAspect="1"/>
          </p:cNvPicPr>
          <p:nvPr/>
        </p:nvPicPr>
        <p:blipFill>
          <a:blip r:embed="rId2" cstate="print"/>
          <a:stretch>
            <a:fillRect/>
          </a:stretch>
        </p:blipFill>
        <p:spPr>
          <a:xfrm>
            <a:off x="5009034" y="1628931"/>
            <a:ext cx="6536855" cy="4263467"/>
          </a:xfrm>
          <a:prstGeom prst="rect">
            <a:avLst/>
          </a:prstGeom>
        </p:spPr>
      </p:pic>
      <p:sp>
        <p:nvSpPr>
          <p:cNvPr id="6" name="TextBox 5">
            <a:extLst>
              <a:ext uri="{FF2B5EF4-FFF2-40B4-BE49-F238E27FC236}">
                <a16:creationId xmlns:a16="http://schemas.microsoft.com/office/drawing/2014/main" xmlns="" id="{E8517B2D-ABA9-434E-B87F-9C97EE5CE10D}"/>
              </a:ext>
            </a:extLst>
          </p:cNvPr>
          <p:cNvSpPr txBox="1"/>
          <p:nvPr/>
        </p:nvSpPr>
        <p:spPr>
          <a:xfrm>
            <a:off x="7735079" y="6005316"/>
            <a:ext cx="2811988" cy="369332"/>
          </a:xfrm>
          <a:prstGeom prst="rect">
            <a:avLst/>
          </a:prstGeom>
          <a:noFill/>
        </p:spPr>
        <p:txBody>
          <a:bodyPr wrap="none" rtlCol="0">
            <a:spAutoFit/>
          </a:bodyPr>
          <a:lstStyle/>
          <a:p>
            <a:r>
              <a:rPr lang="en-US" dirty="0"/>
              <a:t>Kassaras &amp; Kaviris, 2017 </a:t>
            </a:r>
            <a:endParaRPr lang="el-GR" dirty="0"/>
          </a:p>
        </p:txBody>
      </p:sp>
    </p:spTree>
    <p:extLst>
      <p:ext uri="{BB962C8B-B14F-4D97-AF65-F5344CB8AC3E}">
        <p14:creationId xmlns:p14="http://schemas.microsoft.com/office/powerpoint/2010/main" xmlns="" val="3559506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C1763D-1536-46A0-8202-A85D010F7DDB}"/>
              </a:ext>
            </a:extLst>
          </p:cNvPr>
          <p:cNvSpPr>
            <a:spLocks noGrp="1"/>
          </p:cNvSpPr>
          <p:nvPr>
            <p:ph type="title"/>
          </p:nvPr>
        </p:nvSpPr>
        <p:spPr/>
        <p:txBody>
          <a:bodyPr/>
          <a:lstStyle/>
          <a:p>
            <a:r>
              <a:rPr lang="en-US" dirty="0"/>
              <a:t>Introduction – Focal Mechanisms</a:t>
            </a:r>
            <a:endParaRPr lang="el-GR" dirty="0"/>
          </a:p>
        </p:txBody>
      </p:sp>
      <p:sp>
        <p:nvSpPr>
          <p:cNvPr id="3" name="Content Placeholder 2">
            <a:extLst>
              <a:ext uri="{FF2B5EF4-FFF2-40B4-BE49-F238E27FC236}">
                <a16:creationId xmlns:a16="http://schemas.microsoft.com/office/drawing/2014/main" xmlns="" id="{9976EEDD-0F15-4559-A780-C5E91C286C15}"/>
              </a:ext>
            </a:extLst>
          </p:cNvPr>
          <p:cNvSpPr>
            <a:spLocks noGrp="1"/>
          </p:cNvSpPr>
          <p:nvPr>
            <p:ph idx="1"/>
          </p:nvPr>
        </p:nvSpPr>
        <p:spPr/>
        <p:txBody>
          <a:bodyPr>
            <a:normAutofit lnSpcReduction="10000"/>
          </a:bodyPr>
          <a:lstStyle/>
          <a:p>
            <a:pPr algn="just"/>
            <a:r>
              <a:rPr lang="en-US" dirty="0"/>
              <a:t>After specifying the pole of the second nodal plane (C), the stress plane (TP) can be drawn, crossing both A and C.</a:t>
            </a:r>
          </a:p>
          <a:p>
            <a:pPr algn="just"/>
            <a:r>
              <a:rPr lang="en-US" dirty="0"/>
              <a:t>The intersection of the two nodal planes is called the null axis (B).</a:t>
            </a:r>
          </a:p>
          <a:p>
            <a:pPr algn="just"/>
            <a:r>
              <a:rPr lang="en-US" dirty="0"/>
              <a:t>After orienting TP in the N – S direction, by measuring 45</a:t>
            </a:r>
            <a:r>
              <a:rPr lang="el-GR" dirty="0"/>
              <a:t>°</a:t>
            </a:r>
            <a:r>
              <a:rPr lang="en-US" dirty="0"/>
              <a:t> according to the meridians, on either side of TP, two new axes are specified. The pressure axis (P), located in a dilatancy quadrant, and the tension axis (T), located in a compression quadrant.</a:t>
            </a:r>
          </a:p>
          <a:p>
            <a:pPr algn="just"/>
            <a:r>
              <a:rPr lang="en-US" dirty="0"/>
              <a:t>Finally, the slip vector can be specified and is the vector between O (the focus) and C. If the faulting is </a:t>
            </a:r>
            <a:r>
              <a:rPr lang="en-US" dirty="0" smtClean="0"/>
              <a:t>reverse, </a:t>
            </a:r>
            <a:r>
              <a:rPr lang="en-US" dirty="0"/>
              <a:t>the vector points inwards (CO). If the faulting is </a:t>
            </a:r>
            <a:r>
              <a:rPr lang="en-US" dirty="0" smtClean="0"/>
              <a:t>normal, </a:t>
            </a:r>
            <a:r>
              <a:rPr lang="en-US" dirty="0"/>
              <a:t>the vector points outwards (OC). </a:t>
            </a:r>
          </a:p>
          <a:p>
            <a:pPr algn="just"/>
            <a:r>
              <a:rPr lang="en-US" dirty="0"/>
              <a:t>To specify the rake, the trace of the (assumed) fault plane is drawn, which corresponds to the direction component of </a:t>
            </a:r>
            <a:r>
              <a:rPr lang="el-GR" dirty="0"/>
              <a:t>λ</a:t>
            </a:r>
            <a:r>
              <a:rPr lang="en-US" dirty="0"/>
              <a:t>. The angle between this component and the slip vector is the rake.</a:t>
            </a:r>
            <a:endParaRPr lang="el-GR" dirty="0"/>
          </a:p>
        </p:txBody>
      </p:sp>
      <p:sp>
        <p:nvSpPr>
          <p:cNvPr id="4" name="Slide Number Placeholder 3">
            <a:extLst>
              <a:ext uri="{FF2B5EF4-FFF2-40B4-BE49-F238E27FC236}">
                <a16:creationId xmlns:a16="http://schemas.microsoft.com/office/drawing/2014/main" xmlns="" id="{AE425BC0-D677-4018-861C-CD1F38B2FAF0}"/>
              </a:ext>
            </a:extLst>
          </p:cNvPr>
          <p:cNvSpPr>
            <a:spLocks noGrp="1"/>
          </p:cNvSpPr>
          <p:nvPr>
            <p:ph type="sldNum" sz="quarter" idx="12"/>
          </p:nvPr>
        </p:nvSpPr>
        <p:spPr/>
        <p:txBody>
          <a:bodyPr/>
          <a:lstStyle/>
          <a:p>
            <a:fld id="{1AA1295A-870F-48B6-A830-BD0DBBD9B62E}" type="slidenum">
              <a:rPr lang="el-GR" smtClean="0"/>
              <a:pPr/>
              <a:t>8</a:t>
            </a:fld>
            <a:endParaRPr lang="el-GR"/>
          </a:p>
        </p:txBody>
      </p:sp>
    </p:spTree>
    <p:extLst>
      <p:ext uri="{BB962C8B-B14F-4D97-AF65-F5344CB8AC3E}">
        <p14:creationId xmlns:p14="http://schemas.microsoft.com/office/powerpoint/2010/main" xmlns="" val="1873781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9223A69-C0FD-4A1F-A14A-EA4EFFA2D929}"/>
              </a:ext>
            </a:extLst>
          </p:cNvPr>
          <p:cNvSpPr>
            <a:spLocks noGrp="1"/>
          </p:cNvSpPr>
          <p:nvPr>
            <p:ph type="sldNum" sz="quarter" idx="12"/>
          </p:nvPr>
        </p:nvSpPr>
        <p:spPr/>
        <p:txBody>
          <a:bodyPr/>
          <a:lstStyle/>
          <a:p>
            <a:fld id="{1AA1295A-870F-48B6-A830-BD0DBBD9B62E}" type="slidenum">
              <a:rPr lang="el-GR" smtClean="0"/>
              <a:pPr/>
              <a:t>9</a:t>
            </a:fld>
            <a:endParaRPr lang="el-GR"/>
          </a:p>
        </p:txBody>
      </p:sp>
      <p:pic>
        <p:nvPicPr>
          <p:cNvPr id="10" name="Picture 9">
            <a:extLst>
              <a:ext uri="{FF2B5EF4-FFF2-40B4-BE49-F238E27FC236}">
                <a16:creationId xmlns:a16="http://schemas.microsoft.com/office/drawing/2014/main" xmlns="" id="{072EB024-0AD7-4A10-BEF4-0CC0F890F66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882" r="43518"/>
          <a:stretch/>
        </p:blipFill>
        <p:spPr>
          <a:xfrm>
            <a:off x="2636672" y="-1"/>
            <a:ext cx="6533965" cy="6866381"/>
          </a:xfrm>
          <a:prstGeom prst="rect">
            <a:avLst/>
          </a:prstGeom>
        </p:spPr>
      </p:pic>
      <p:sp>
        <p:nvSpPr>
          <p:cNvPr id="8" name="TextBox 7">
            <a:extLst>
              <a:ext uri="{FF2B5EF4-FFF2-40B4-BE49-F238E27FC236}">
                <a16:creationId xmlns:a16="http://schemas.microsoft.com/office/drawing/2014/main" xmlns="" id="{62A6B95C-BF41-45B2-91CB-B7895479804E}"/>
              </a:ext>
            </a:extLst>
          </p:cNvPr>
          <p:cNvSpPr txBox="1"/>
          <p:nvPr/>
        </p:nvSpPr>
        <p:spPr>
          <a:xfrm rot="5063474">
            <a:off x="5962739" y="3884373"/>
            <a:ext cx="793807" cy="523220"/>
          </a:xfrm>
          <a:prstGeom prst="rect">
            <a:avLst/>
          </a:prstGeom>
          <a:solidFill>
            <a:schemeClr val="tx1"/>
          </a:solidFill>
        </p:spPr>
        <p:txBody>
          <a:bodyPr wrap="none" rtlCol="0">
            <a:spAutoFit/>
          </a:bodyPr>
          <a:lstStyle/>
          <a:p>
            <a:r>
              <a:rPr lang="en-US" sz="1400" dirty="0">
                <a:solidFill>
                  <a:schemeClr val="bg1"/>
                </a:solidFill>
              </a:rPr>
              <a:t>Slip</a:t>
            </a:r>
          </a:p>
          <a:p>
            <a:r>
              <a:rPr lang="en-US" sz="1400" dirty="0">
                <a:solidFill>
                  <a:schemeClr val="bg1"/>
                </a:solidFill>
              </a:rPr>
              <a:t> vector</a:t>
            </a:r>
            <a:endParaRPr lang="el-GR" sz="1400" dirty="0">
              <a:solidFill>
                <a:schemeClr val="bg1"/>
              </a:solidFill>
            </a:endParaRPr>
          </a:p>
        </p:txBody>
      </p:sp>
      <p:sp>
        <p:nvSpPr>
          <p:cNvPr id="11" name="TextBox 10">
            <a:extLst>
              <a:ext uri="{FF2B5EF4-FFF2-40B4-BE49-F238E27FC236}">
                <a16:creationId xmlns:a16="http://schemas.microsoft.com/office/drawing/2014/main" xmlns="" id="{CC8320EA-4BB7-4E79-906A-19EE4750145D}"/>
              </a:ext>
            </a:extLst>
          </p:cNvPr>
          <p:cNvSpPr txBox="1"/>
          <p:nvPr/>
        </p:nvSpPr>
        <p:spPr>
          <a:xfrm rot="17973830">
            <a:off x="5769821" y="1488881"/>
            <a:ext cx="1250663" cy="523220"/>
          </a:xfrm>
          <a:prstGeom prst="rect">
            <a:avLst/>
          </a:prstGeom>
          <a:solidFill>
            <a:schemeClr val="tx1"/>
          </a:solidFill>
        </p:spPr>
        <p:txBody>
          <a:bodyPr wrap="none" rtlCol="0">
            <a:spAutoFit/>
          </a:bodyPr>
          <a:lstStyle/>
          <a:p>
            <a:r>
              <a:rPr lang="en-US" sz="1400" dirty="0">
                <a:solidFill>
                  <a:schemeClr val="bg1"/>
                </a:solidFill>
              </a:rPr>
              <a:t>Direction </a:t>
            </a:r>
          </a:p>
          <a:p>
            <a:r>
              <a:rPr lang="en-US" sz="1400" dirty="0">
                <a:solidFill>
                  <a:schemeClr val="bg1"/>
                </a:solidFill>
              </a:rPr>
              <a:t>Component</a:t>
            </a:r>
            <a:endParaRPr lang="el-GR" sz="1400" dirty="0">
              <a:solidFill>
                <a:schemeClr val="bg1"/>
              </a:solidFill>
            </a:endParaRPr>
          </a:p>
        </p:txBody>
      </p:sp>
      <p:sp>
        <p:nvSpPr>
          <p:cNvPr id="12" name="TextBox 11">
            <a:extLst>
              <a:ext uri="{FF2B5EF4-FFF2-40B4-BE49-F238E27FC236}">
                <a16:creationId xmlns:a16="http://schemas.microsoft.com/office/drawing/2014/main" xmlns="" id="{7170C01C-16DC-4268-9E74-ACD81C2EBFD1}"/>
              </a:ext>
            </a:extLst>
          </p:cNvPr>
          <p:cNvSpPr txBox="1"/>
          <p:nvPr/>
        </p:nvSpPr>
        <p:spPr>
          <a:xfrm rot="1748577">
            <a:off x="7331080" y="4545469"/>
            <a:ext cx="474810" cy="307777"/>
          </a:xfrm>
          <a:prstGeom prst="rect">
            <a:avLst/>
          </a:prstGeom>
          <a:solidFill>
            <a:schemeClr val="tx1"/>
          </a:solidFill>
        </p:spPr>
        <p:txBody>
          <a:bodyPr wrap="none" rtlCol="0">
            <a:spAutoFit/>
          </a:bodyPr>
          <a:lstStyle/>
          <a:p>
            <a:r>
              <a:rPr lang="en-US" sz="1400" dirty="0">
                <a:solidFill>
                  <a:schemeClr val="bg1"/>
                </a:solidFill>
              </a:rPr>
              <a:t>Dip</a:t>
            </a:r>
            <a:endParaRPr lang="el-GR" sz="1400" dirty="0">
              <a:solidFill>
                <a:schemeClr val="bg1"/>
              </a:solidFill>
            </a:endParaRPr>
          </a:p>
        </p:txBody>
      </p:sp>
      <p:sp>
        <p:nvSpPr>
          <p:cNvPr id="7" name="TextBox 6">
            <a:extLst>
              <a:ext uri="{FF2B5EF4-FFF2-40B4-BE49-F238E27FC236}">
                <a16:creationId xmlns:a16="http://schemas.microsoft.com/office/drawing/2014/main" xmlns="" id="{6F03F7A3-FA67-4873-8FC5-28067F1B69F0}"/>
              </a:ext>
            </a:extLst>
          </p:cNvPr>
          <p:cNvSpPr txBox="1"/>
          <p:nvPr/>
        </p:nvSpPr>
        <p:spPr>
          <a:xfrm>
            <a:off x="9365645" y="4840825"/>
            <a:ext cx="2811988" cy="369332"/>
          </a:xfrm>
          <a:prstGeom prst="rect">
            <a:avLst/>
          </a:prstGeom>
          <a:noFill/>
        </p:spPr>
        <p:txBody>
          <a:bodyPr wrap="none" rtlCol="0">
            <a:spAutoFit/>
          </a:bodyPr>
          <a:lstStyle/>
          <a:p>
            <a:r>
              <a:rPr lang="en-US" dirty="0"/>
              <a:t>Kassaras &amp; Kaviris, 2017 </a:t>
            </a:r>
            <a:endParaRPr lang="el-GR" dirty="0"/>
          </a:p>
        </p:txBody>
      </p:sp>
    </p:spTree>
    <p:extLst>
      <p:ext uri="{BB962C8B-B14F-4D97-AF65-F5344CB8AC3E}">
        <p14:creationId xmlns:p14="http://schemas.microsoft.com/office/powerpoint/2010/main" xmlns="" val="27075356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855</TotalTime>
  <Words>3515</Words>
  <Application>Microsoft Office PowerPoint</Application>
  <PresentationFormat>Προσαρμογή</PresentationFormat>
  <Paragraphs>301</Paragraphs>
  <Slides>43</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Ion</vt:lpstr>
      <vt:lpstr>Corinth Rift Seismicity and Applications</vt:lpstr>
      <vt:lpstr>Introduction – Focal Mechanisms</vt:lpstr>
      <vt:lpstr>Introduction – Focal Mechanisms</vt:lpstr>
      <vt:lpstr>Introduction – Focal Mechanisms</vt:lpstr>
      <vt:lpstr>Introduction – Focal Mechanisms</vt:lpstr>
      <vt:lpstr>Introduction – Focal Mechanisms</vt:lpstr>
      <vt:lpstr>Introduction – Focal Mechanisms</vt:lpstr>
      <vt:lpstr>Introduction – Focal Mechanisms</vt:lpstr>
      <vt:lpstr>Διαφάνεια 9</vt:lpstr>
      <vt:lpstr>Introduction – Focal Mechanisms</vt:lpstr>
      <vt:lpstr>Introduction – Focal Mechanisms</vt:lpstr>
      <vt:lpstr>Introduction – Focal Mechanisms</vt:lpstr>
      <vt:lpstr>Introduction – Magnitude and Intensity</vt:lpstr>
      <vt:lpstr>Introduction – Magnitude</vt:lpstr>
      <vt:lpstr>Introduction – Magnitude</vt:lpstr>
      <vt:lpstr>Introduction – Magnitude</vt:lpstr>
      <vt:lpstr>Introduction – Magnitude</vt:lpstr>
      <vt:lpstr>Introduction – Magnitude</vt:lpstr>
      <vt:lpstr>Introduction – Magnitude</vt:lpstr>
      <vt:lpstr>Introduction – Intensity</vt:lpstr>
      <vt:lpstr>Seismicity in the Gulf of Corinth (GoC)</vt:lpstr>
      <vt:lpstr>Seismicity in the GoC</vt:lpstr>
      <vt:lpstr>Helike (373 B.C.) – M=6.8</vt:lpstr>
      <vt:lpstr>Eratini (1965) – M=6.3</vt:lpstr>
      <vt:lpstr>Antikyra (1970) – M=6.2 </vt:lpstr>
      <vt:lpstr>Alkionides (1981) – M=6.7</vt:lpstr>
      <vt:lpstr>Διαφάνεια 27</vt:lpstr>
      <vt:lpstr>Διαφάνεια 28</vt:lpstr>
      <vt:lpstr>Διαφάνεια 29</vt:lpstr>
      <vt:lpstr>Διαφάνεια 30</vt:lpstr>
      <vt:lpstr>Alkionides (1981) – M=6.7</vt:lpstr>
      <vt:lpstr>Alkionides (1981) – M=6.7</vt:lpstr>
      <vt:lpstr>Galaxidi (1992) – M=5.9</vt:lpstr>
      <vt:lpstr>Aigio (1995) – M=6.2</vt:lpstr>
      <vt:lpstr>Aigio (1995) – M=6.2</vt:lpstr>
      <vt:lpstr>Aigio (1995) – M=6.2</vt:lpstr>
      <vt:lpstr>Aigio (2014) – M=5.0</vt:lpstr>
      <vt:lpstr>Seismic Hazard</vt:lpstr>
      <vt:lpstr>Seismic Hazard</vt:lpstr>
      <vt:lpstr>Seismic Hazard in the GoC</vt:lpstr>
      <vt:lpstr>Greek Seismic Design Code</vt:lpstr>
      <vt:lpstr>Applications of CRL – Seismic Anisotropy</vt:lpstr>
      <vt:lpstr>Applications of CRL – Seismic Anisotropy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Ioannis Spingos</dc:creator>
  <cp:lastModifiedBy>ΓΙΩΡΓΟΣ</cp:lastModifiedBy>
  <cp:revision>339</cp:revision>
  <dcterms:created xsi:type="dcterms:W3CDTF">2018-08-27T15:51:43Z</dcterms:created>
  <dcterms:modified xsi:type="dcterms:W3CDTF">2018-09-14T20:46:47Z</dcterms:modified>
</cp:coreProperties>
</file>