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58" r:id="rId2"/>
    <p:sldId id="760" r:id="rId3"/>
    <p:sldId id="689" r:id="rId4"/>
    <p:sldId id="693" r:id="rId5"/>
    <p:sldId id="690" r:id="rId6"/>
    <p:sldId id="691" r:id="rId7"/>
    <p:sldId id="713" r:id="rId8"/>
    <p:sldId id="715" r:id="rId9"/>
    <p:sldId id="714" r:id="rId10"/>
    <p:sldId id="694" r:id="rId11"/>
    <p:sldId id="730" r:id="rId12"/>
    <p:sldId id="702" r:id="rId13"/>
    <p:sldId id="704" r:id="rId14"/>
    <p:sldId id="703" r:id="rId15"/>
    <p:sldId id="700" r:id="rId16"/>
    <p:sldId id="716" r:id="rId17"/>
    <p:sldId id="717" r:id="rId18"/>
    <p:sldId id="719" r:id="rId19"/>
    <p:sldId id="721" r:id="rId20"/>
    <p:sldId id="697" r:id="rId21"/>
    <p:sldId id="722" r:id="rId22"/>
    <p:sldId id="696" r:id="rId23"/>
    <p:sldId id="724" r:id="rId24"/>
    <p:sldId id="723" r:id="rId25"/>
    <p:sldId id="725" r:id="rId26"/>
    <p:sldId id="726" r:id="rId27"/>
    <p:sldId id="729" r:id="rId28"/>
    <p:sldId id="731" r:id="rId29"/>
    <p:sldId id="732" r:id="rId30"/>
    <p:sldId id="733" r:id="rId31"/>
    <p:sldId id="737" r:id="rId32"/>
    <p:sldId id="738" r:id="rId33"/>
    <p:sldId id="739" r:id="rId34"/>
    <p:sldId id="740" r:id="rId35"/>
    <p:sldId id="758" r:id="rId36"/>
    <p:sldId id="741" r:id="rId37"/>
    <p:sldId id="742" r:id="rId38"/>
    <p:sldId id="743" r:id="rId39"/>
    <p:sldId id="744" r:id="rId40"/>
    <p:sldId id="745" r:id="rId41"/>
    <p:sldId id="750" r:id="rId42"/>
    <p:sldId id="747" r:id="rId43"/>
    <p:sldId id="757" r:id="rId44"/>
    <p:sldId id="748" r:id="rId45"/>
    <p:sldId id="752" r:id="rId46"/>
    <p:sldId id="754" r:id="rId47"/>
    <p:sldId id="75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6FB"/>
    <a:srgbClr val="DB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7"/>
    <p:restoredTop sz="83395"/>
  </p:normalViewPr>
  <p:slideViewPr>
    <p:cSldViewPr snapToGrid="0" snapToObjects="1">
      <p:cViewPr varScale="1">
        <p:scale>
          <a:sx n="67" d="100"/>
          <a:sy n="67" d="100"/>
        </p:scale>
        <p:origin x="192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E88BF-5591-B44C-9889-C942DAB2DB41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3249B-281C-E54B-9AFE-9C9E98453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1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83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3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0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0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20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3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9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68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66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27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70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9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47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93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56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9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488F-E829-C944-8570-377F6C619B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1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7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7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64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18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65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83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90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23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27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3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64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4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4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9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2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7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2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9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2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F0A8B-83B6-C24B-B121-0CB3F207396A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4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87DEA-EC63-0145-B4F3-BA1B36EF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DAFA8D-2589-9E44-8FCA-FFA9DA6061E4}"/>
              </a:ext>
            </a:extLst>
          </p:cNvPr>
          <p:cNvSpPr/>
          <p:nvPr/>
        </p:nvSpPr>
        <p:spPr>
          <a:xfrm>
            <a:off x="5102340" y="2327643"/>
            <a:ext cx="33113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JEAN-ARTHUR OLIVE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E63A7-C846-C04A-9D8B-5BD05E2E0BBF}"/>
              </a:ext>
            </a:extLst>
          </p:cNvPr>
          <p:cNvSpPr/>
          <p:nvPr/>
        </p:nvSpPr>
        <p:spPr>
          <a:xfrm>
            <a:off x="-542163" y="409026"/>
            <a:ext cx="10258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BUILD A HALF-GRABEN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9DDA0B-3C78-7046-9031-83A330769409}"/>
              </a:ext>
            </a:extLst>
          </p:cNvPr>
          <p:cNvSpPr/>
          <p:nvPr/>
        </p:nvSpPr>
        <p:spPr>
          <a:xfrm>
            <a:off x="5023510" y="5732462"/>
            <a:ext cx="3966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CNRS / </a:t>
            </a:r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Laboratoire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Géologie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l’Ecole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Normale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Supérieure</a:t>
            </a:r>
            <a:endParaRPr lang="en-US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olive@geologie.ens.fr</a:t>
            </a:r>
            <a:endParaRPr lang="en-US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98" y="417131"/>
            <a:ext cx="9112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BUILD A HALF-GRABEN</a:t>
            </a:r>
          </a:p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(an instruction manual)</a:t>
            </a:r>
          </a:p>
        </p:txBody>
      </p:sp>
    </p:spTree>
    <p:extLst>
      <p:ext uri="{BB962C8B-B14F-4D97-AF65-F5344CB8AC3E}">
        <p14:creationId xmlns:p14="http://schemas.microsoft.com/office/powerpoint/2010/main" val="3121077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Ingredients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79C96-A9EF-B543-A0BC-FAAD30A99622}"/>
              </a:ext>
            </a:extLst>
          </p:cNvPr>
          <p:cNvSpPr txBox="1"/>
          <p:nvPr/>
        </p:nvSpPr>
        <p:spPr>
          <a:xfrm>
            <a:off x="2888360" y="2587236"/>
            <a:ext cx="178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sedimentation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1F032-E851-4C46-8D23-E94B6C953806}"/>
              </a:ext>
            </a:extLst>
          </p:cNvPr>
          <p:cNvSpPr txBox="1"/>
          <p:nvPr/>
        </p:nvSpPr>
        <p:spPr>
          <a:xfrm>
            <a:off x="5226764" y="2585250"/>
            <a:ext cx="182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erosion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09929-BC83-F449-8F11-43F8A00518AE}"/>
              </a:ext>
            </a:extLst>
          </p:cNvPr>
          <p:cNvSpPr txBox="1"/>
          <p:nvPr/>
        </p:nvSpPr>
        <p:spPr>
          <a:xfrm>
            <a:off x="3483633" y="1668605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SURFACE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23089-28A1-2E44-9EE5-DE6D46BB0411}"/>
              </a:ext>
            </a:extLst>
          </p:cNvPr>
          <p:cNvSpPr/>
          <p:nvPr/>
        </p:nvSpPr>
        <p:spPr>
          <a:xfrm>
            <a:off x="4127911" y="1668605"/>
            <a:ext cx="1500379" cy="707886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A0CA1A-19C2-6B41-B149-F2704D69F43C}"/>
              </a:ext>
            </a:extLst>
          </p:cNvPr>
          <p:cNvGrpSpPr/>
          <p:nvPr/>
        </p:nvGrpSpPr>
        <p:grpSpPr>
          <a:xfrm rot="5400000">
            <a:off x="5614929" y="2357940"/>
            <a:ext cx="1103332" cy="435753"/>
            <a:chOff x="6457950" y="2052641"/>
            <a:chExt cx="596452" cy="64770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5CAF127-A365-8D44-B05A-A27576943625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DC9268-0B4B-D545-9234-921E41B904A1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52641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4F0C1C-56AB-BC42-A50F-6B94A621AA65}"/>
              </a:ext>
            </a:extLst>
          </p:cNvPr>
          <p:cNvGrpSpPr/>
          <p:nvPr/>
        </p:nvGrpSpPr>
        <p:grpSpPr>
          <a:xfrm rot="5400000" flipV="1">
            <a:off x="2258051" y="2110917"/>
            <a:ext cx="1103332" cy="997805"/>
            <a:chOff x="6457950" y="2071688"/>
            <a:chExt cx="596452" cy="65687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278E4B1-5FEE-E649-939B-200598EA0532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70C54B3-D850-654E-8FAF-FBDD12DF21DD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815EB7-0EF2-6D44-8B50-3724E21D0F7E}"/>
              </a:ext>
            </a:extLst>
          </p:cNvPr>
          <p:cNvGrpSpPr/>
          <p:nvPr/>
        </p:nvGrpSpPr>
        <p:grpSpPr>
          <a:xfrm rot="5400000" flipH="1">
            <a:off x="4651734" y="4225154"/>
            <a:ext cx="1385888" cy="1965280"/>
            <a:chOff x="6457950" y="2071477"/>
            <a:chExt cx="596452" cy="647700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31360ED-C2C2-AE44-9BA3-6CFC13002FA0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9A9E5C8-1A5F-4C4C-8129-4584398B5F58}"/>
                </a:ext>
              </a:extLst>
            </p:cNvPr>
            <p:cNvCxnSpPr>
              <a:cxnSpLocks/>
            </p:cNvCxnSpPr>
            <p:nvPr/>
          </p:nvCxnSpPr>
          <p:spPr>
            <a:xfrm>
              <a:off x="6461326" y="2071477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282659-F348-F840-8C38-667DF34EB23E}"/>
              </a:ext>
            </a:extLst>
          </p:cNvPr>
          <p:cNvGrpSpPr/>
          <p:nvPr/>
        </p:nvGrpSpPr>
        <p:grpSpPr>
          <a:xfrm rot="5400000" flipH="1" flipV="1">
            <a:off x="647858" y="4861725"/>
            <a:ext cx="1454848" cy="607494"/>
            <a:chOff x="6457950" y="2071688"/>
            <a:chExt cx="596452" cy="656871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0980C28-D945-5045-B397-3E5207F5E8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1AC7FD4-8F98-3746-8CB2-04CFD9B088BB}"/>
                </a:ext>
              </a:extLst>
            </p:cNvPr>
            <p:cNvCxnSpPr>
              <a:cxnSpLocks/>
            </p:cNvCxnSpPr>
            <p:nvPr/>
          </p:nvCxnSpPr>
          <p:spPr>
            <a:xfrm>
              <a:off x="6461617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882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9B7E59B-6A58-A54A-A821-34604E0F38D6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Master fault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4A026A-9165-8341-9518-C6F04AAFE080}"/>
              </a:ext>
            </a:extLst>
          </p:cNvPr>
          <p:cNvSpPr/>
          <p:nvPr/>
        </p:nvSpPr>
        <p:spPr>
          <a:xfrm>
            <a:off x="1630645" y="2435619"/>
            <a:ext cx="2612743" cy="1154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93B315-9456-BE44-8C65-4C13B9D8B1F6}"/>
              </a:ext>
            </a:extLst>
          </p:cNvPr>
          <p:cNvSpPr/>
          <p:nvPr/>
        </p:nvSpPr>
        <p:spPr>
          <a:xfrm>
            <a:off x="1783045" y="2588019"/>
            <a:ext cx="6317968" cy="1002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056AD1-0363-AA47-A106-C238FC8A3FF5}"/>
              </a:ext>
            </a:extLst>
          </p:cNvPr>
          <p:cNvCxnSpPr>
            <a:cxnSpLocks/>
          </p:cNvCxnSpPr>
          <p:nvPr/>
        </p:nvCxnSpPr>
        <p:spPr>
          <a:xfrm>
            <a:off x="2877182" y="3561498"/>
            <a:ext cx="4855026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7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8" y="154551"/>
            <a:ext cx="5665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The master normal fault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8BF32-2011-B547-A341-1561B6569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576" y="1270114"/>
            <a:ext cx="5778500" cy="532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A3138-61D9-FA40-BF75-E5C4A461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0" y="4041125"/>
            <a:ext cx="8166100" cy="279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71A5F-EE37-9045-9C5D-2F25FFEC301D}"/>
              </a:ext>
            </a:extLst>
          </p:cNvPr>
          <p:cNvSpPr txBox="1"/>
          <p:nvPr/>
        </p:nvSpPr>
        <p:spPr>
          <a:xfrm>
            <a:off x="6195852" y="6406748"/>
            <a:ext cx="262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Stein &amp; Barrientos </a:t>
            </a:r>
            <a:r>
              <a:rPr lang="en-US" dirty="0"/>
              <a:t>[1985]</a:t>
            </a:r>
          </a:p>
        </p:txBody>
      </p:sp>
    </p:spTree>
    <p:extLst>
      <p:ext uri="{BB962C8B-B14F-4D97-AF65-F5344CB8AC3E}">
        <p14:creationId xmlns:p14="http://schemas.microsoft.com/office/powerpoint/2010/main" val="145475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6091F8-4D25-204E-82F2-98DC46F4BE50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8" y="154551"/>
            <a:ext cx="5665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The master normal fault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8BF32-2011-B547-A341-1561B6569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576" y="1270114"/>
            <a:ext cx="57785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8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E08AD0-3910-3841-AFE0-658784228BC4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8" y="154551"/>
            <a:ext cx="5665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The master normal fault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B0D7F-6378-9F4D-8039-EE996091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00" y="4041125"/>
            <a:ext cx="81661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F07E5-E139-FA44-B4B6-08FEA07F9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583457"/>
            <a:ext cx="8470900" cy="2489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538D7E-D101-2842-B890-E52DAE29CAE2}"/>
              </a:ext>
            </a:extLst>
          </p:cNvPr>
          <p:cNvSpPr txBox="1"/>
          <p:nvPr/>
        </p:nvSpPr>
        <p:spPr>
          <a:xfrm>
            <a:off x="6195852" y="6406748"/>
            <a:ext cx="262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Stein &amp; Barrientos </a:t>
            </a:r>
            <a:r>
              <a:rPr lang="en-US" dirty="0"/>
              <a:t>[1985]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7FD9E-CE32-A34A-89B7-7563103CD09B}"/>
              </a:ext>
            </a:extLst>
          </p:cNvPr>
          <p:cNvSpPr txBox="1"/>
          <p:nvPr/>
        </p:nvSpPr>
        <p:spPr>
          <a:xfrm>
            <a:off x="230327" y="1082366"/>
            <a:ext cx="945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Lost River fault</a:t>
            </a:r>
            <a:r>
              <a:rPr lang="en-US" sz="2400" dirty="0"/>
              <a:t>: </a:t>
            </a:r>
            <a:r>
              <a:rPr lang="en-US" sz="2200" i="1" dirty="0"/>
              <a:t>dip 45º, total offset ≈ 5 km, </a:t>
            </a:r>
            <a:r>
              <a:rPr lang="en-US" sz="2200" i="1" dirty="0" err="1"/>
              <a:t>seismogenic</a:t>
            </a:r>
            <a:r>
              <a:rPr lang="en-US" sz="2200" i="1" dirty="0"/>
              <a:t> depth ≈ 10-15 km  </a:t>
            </a:r>
            <a:endParaRPr lang="en-US" sz="2200" i="1" u="sng" dirty="0"/>
          </a:p>
        </p:txBody>
      </p:sp>
    </p:spTree>
    <p:extLst>
      <p:ext uri="{BB962C8B-B14F-4D97-AF65-F5344CB8AC3E}">
        <p14:creationId xmlns:p14="http://schemas.microsoft.com/office/powerpoint/2010/main" val="56695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6314CD-E8A6-6447-9678-3D1E3D706C7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818" y="159138"/>
            <a:ext cx="770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How hard is it to </a:t>
            </a:r>
            <a:r>
              <a:rPr lang="en-US" sz="3500" b="1" dirty="0"/>
              <a:t>break</a:t>
            </a:r>
            <a:r>
              <a:rPr lang="en-US" sz="3500" dirty="0"/>
              <a:t> a normal fault?</a:t>
            </a:r>
          </a:p>
        </p:txBody>
      </p:sp>
      <p:pic>
        <p:nvPicPr>
          <p:cNvPr id="8" name="Picture 7" descr="min_stress_in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124" y="628346"/>
            <a:ext cx="3965864" cy="4063787"/>
          </a:xfrm>
          <a:prstGeom prst="rect">
            <a:avLst/>
          </a:prstGeom>
        </p:spPr>
      </p:pic>
      <p:pic>
        <p:nvPicPr>
          <p:cNvPr id="9" name="Picture 8" descr="state_of_stress.pdf"/>
          <p:cNvPicPr>
            <a:picLocks noChangeAspect="1"/>
          </p:cNvPicPr>
          <p:nvPr/>
        </p:nvPicPr>
        <p:blipFill rotWithShape="1">
          <a:blip r:embed="rId4"/>
          <a:srcRect l="7065" r="6133"/>
          <a:stretch/>
        </p:blipFill>
        <p:spPr>
          <a:xfrm>
            <a:off x="-19879" y="1035047"/>
            <a:ext cx="5128591" cy="1863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838" y="2818810"/>
            <a:ext cx="4462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an </a:t>
            </a:r>
            <a:r>
              <a:rPr lang="en-US" sz="2400" b="1" dirty="0" err="1"/>
              <a:t>Andersonian</a:t>
            </a:r>
            <a:r>
              <a:rPr lang="en-US" sz="2400" dirty="0"/>
              <a:t> stress state</a:t>
            </a:r>
          </a:p>
          <a:p>
            <a:r>
              <a:rPr lang="en-US" sz="2400" dirty="0"/>
              <a:t>with </a:t>
            </a:r>
            <a:r>
              <a:rPr lang="en-US" sz="2400" b="1" dirty="0" err="1"/>
              <a:t>Byerlee</a:t>
            </a:r>
            <a:r>
              <a:rPr lang="en-US" sz="2400" dirty="0"/>
              <a:t> friction (≈0.6):</a:t>
            </a:r>
            <a:endParaRPr lang="en-US" sz="2400" b="1" u="sng" dirty="0"/>
          </a:p>
          <a:p>
            <a:r>
              <a:rPr lang="en-US" sz="2400" b="1" u="sng" dirty="0"/>
              <a:t>Optimal fault dip = 60º</a:t>
            </a:r>
            <a:endParaRPr lang="en-US" sz="2400" u="sn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8716FD-5F94-4742-82C6-13A2584DD7E1}"/>
              </a:ext>
            </a:extLst>
          </p:cNvPr>
          <p:cNvSpPr/>
          <p:nvPr/>
        </p:nvSpPr>
        <p:spPr>
          <a:xfrm>
            <a:off x="5902327" y="1237688"/>
            <a:ext cx="481924" cy="2866768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0C8ED-BFB9-2247-BDD1-DD867AE90645}"/>
              </a:ext>
            </a:extLst>
          </p:cNvPr>
          <p:cNvSpPr/>
          <p:nvPr/>
        </p:nvSpPr>
        <p:spPr>
          <a:xfrm>
            <a:off x="7609740" y="1237688"/>
            <a:ext cx="481924" cy="2866768"/>
          </a:xfrm>
          <a:prstGeom prst="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68BF9-C302-9240-AB02-D11BBA30E3CF}"/>
              </a:ext>
            </a:extLst>
          </p:cNvPr>
          <p:cNvSpPr txBox="1"/>
          <p:nvPr/>
        </p:nvSpPr>
        <p:spPr>
          <a:xfrm rot="16200000">
            <a:off x="5339910" y="3126430"/>
            <a:ext cx="155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FORBIDDEN</a:t>
            </a:r>
            <a:endParaRPr lang="en-US" sz="2000" i="1" u="sng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FAA14-1EA5-CD4A-A0CF-4F3BD7C986FF}"/>
              </a:ext>
            </a:extLst>
          </p:cNvPr>
          <p:cNvSpPr txBox="1"/>
          <p:nvPr/>
        </p:nvSpPr>
        <p:spPr>
          <a:xfrm rot="16200000">
            <a:off x="7072732" y="2929001"/>
            <a:ext cx="155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</a:rPr>
              <a:t>OPTIMAL</a:t>
            </a:r>
            <a:endParaRPr lang="en-US" sz="2000" i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2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8B0CE0-DC57-8D42-B315-E11F17FC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02" y="4158076"/>
            <a:ext cx="5787070" cy="26999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6314CD-E8A6-6447-9678-3D1E3D706C7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in_stress_ini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124" y="628346"/>
            <a:ext cx="3965864" cy="4063787"/>
          </a:xfrm>
          <a:prstGeom prst="rect">
            <a:avLst/>
          </a:prstGeom>
        </p:spPr>
      </p:pic>
      <p:pic>
        <p:nvPicPr>
          <p:cNvPr id="9" name="Picture 8" descr="state_of_stress.pdf"/>
          <p:cNvPicPr>
            <a:picLocks noChangeAspect="1"/>
          </p:cNvPicPr>
          <p:nvPr/>
        </p:nvPicPr>
        <p:blipFill rotWithShape="1">
          <a:blip r:embed="rId5"/>
          <a:srcRect l="7065" r="6133"/>
          <a:stretch/>
        </p:blipFill>
        <p:spPr>
          <a:xfrm>
            <a:off x="-19879" y="1035047"/>
            <a:ext cx="5128591" cy="1863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838" y="2818810"/>
            <a:ext cx="4462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an </a:t>
            </a:r>
            <a:r>
              <a:rPr lang="en-US" sz="2400" b="1" dirty="0" err="1"/>
              <a:t>Andersonian</a:t>
            </a:r>
            <a:r>
              <a:rPr lang="en-US" sz="2400" dirty="0"/>
              <a:t> stress state</a:t>
            </a:r>
          </a:p>
          <a:p>
            <a:r>
              <a:rPr lang="en-US" sz="2400" dirty="0"/>
              <a:t>with </a:t>
            </a:r>
            <a:r>
              <a:rPr lang="en-US" sz="2400" b="1" dirty="0" err="1"/>
              <a:t>Byerlee</a:t>
            </a:r>
            <a:r>
              <a:rPr lang="en-US" sz="2400" dirty="0"/>
              <a:t> friction (≈0.6):</a:t>
            </a:r>
            <a:endParaRPr lang="en-US" sz="2400" b="1" u="sng" dirty="0"/>
          </a:p>
          <a:p>
            <a:r>
              <a:rPr lang="en-US" sz="2400" b="1" u="sng" dirty="0"/>
              <a:t>Optimal fault dip = 60º</a:t>
            </a:r>
            <a:endParaRPr lang="en-US" sz="2400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9FE43-3574-3646-83FA-740E0F1C3226}"/>
              </a:ext>
            </a:extLst>
          </p:cNvPr>
          <p:cNvSpPr txBox="1"/>
          <p:nvPr/>
        </p:nvSpPr>
        <p:spPr>
          <a:xfrm>
            <a:off x="6300658" y="6191790"/>
            <a:ext cx="2800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Jackson &amp; White </a:t>
            </a:r>
            <a:r>
              <a:rPr lang="en-US" dirty="0"/>
              <a:t>[1989] </a:t>
            </a:r>
          </a:p>
          <a:p>
            <a:r>
              <a:rPr lang="en-US" i="1" dirty="0"/>
              <a:t>Olive &amp; </a:t>
            </a:r>
            <a:r>
              <a:rPr lang="en-US" i="1" dirty="0" err="1"/>
              <a:t>Behn</a:t>
            </a:r>
            <a:r>
              <a:rPr lang="en-US" i="1" dirty="0"/>
              <a:t> </a:t>
            </a:r>
            <a:r>
              <a:rPr lang="en-US" dirty="0"/>
              <a:t>[2014]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A24ACD-0D5A-384B-8F84-FDF454D958E6}"/>
              </a:ext>
            </a:extLst>
          </p:cNvPr>
          <p:cNvSpPr/>
          <p:nvPr/>
        </p:nvSpPr>
        <p:spPr>
          <a:xfrm>
            <a:off x="695739" y="6162260"/>
            <a:ext cx="1828799" cy="67586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8716FD-5F94-4742-82C6-13A2584DD7E1}"/>
              </a:ext>
            </a:extLst>
          </p:cNvPr>
          <p:cNvSpPr/>
          <p:nvPr/>
        </p:nvSpPr>
        <p:spPr>
          <a:xfrm>
            <a:off x="5902327" y="1237688"/>
            <a:ext cx="481924" cy="2866768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11138-A9D7-BB43-91EA-E168B418B0D3}"/>
              </a:ext>
            </a:extLst>
          </p:cNvPr>
          <p:cNvSpPr txBox="1"/>
          <p:nvPr/>
        </p:nvSpPr>
        <p:spPr>
          <a:xfrm>
            <a:off x="1122354" y="6419320"/>
            <a:ext cx="10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LANFs</a:t>
            </a:r>
            <a:endParaRPr lang="en-US" sz="2400" i="1" u="sng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0D75C-89DB-224D-AB51-03A12F05E8D0}"/>
              </a:ext>
            </a:extLst>
          </p:cNvPr>
          <p:cNvSpPr txBox="1"/>
          <p:nvPr/>
        </p:nvSpPr>
        <p:spPr>
          <a:xfrm rot="18076605">
            <a:off x="930628" y="4958691"/>
            <a:ext cx="22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W. Corinth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   Alto </a:t>
            </a:r>
            <a:r>
              <a:rPr lang="en-US" sz="1600" i="1" dirty="0" err="1">
                <a:solidFill>
                  <a:srgbClr val="FF0000"/>
                </a:solidFill>
              </a:rPr>
              <a:t>Tiberina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D8E133-107B-964F-A8FF-61535B2DECF2}"/>
              </a:ext>
            </a:extLst>
          </p:cNvPr>
          <p:cNvSpPr/>
          <p:nvPr/>
        </p:nvSpPr>
        <p:spPr>
          <a:xfrm>
            <a:off x="7609740" y="1237688"/>
            <a:ext cx="481924" cy="2866768"/>
          </a:xfrm>
          <a:prstGeom prst="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8FE39-C801-7848-8B45-BC3FFF1CA220}"/>
              </a:ext>
            </a:extLst>
          </p:cNvPr>
          <p:cNvSpPr/>
          <p:nvPr/>
        </p:nvSpPr>
        <p:spPr>
          <a:xfrm>
            <a:off x="4042295" y="4370521"/>
            <a:ext cx="481924" cy="1778919"/>
          </a:xfrm>
          <a:prstGeom prst="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85573-AB07-4E40-AF2E-566E29AF354B}"/>
              </a:ext>
            </a:extLst>
          </p:cNvPr>
          <p:cNvSpPr txBox="1"/>
          <p:nvPr/>
        </p:nvSpPr>
        <p:spPr>
          <a:xfrm rot="16200000">
            <a:off x="5339910" y="3126430"/>
            <a:ext cx="155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FORBIDDEN</a:t>
            </a:r>
            <a:endParaRPr lang="en-US" sz="2000" i="1" u="sng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D0F94-AAC2-6F48-B642-BEF72904A6EA}"/>
              </a:ext>
            </a:extLst>
          </p:cNvPr>
          <p:cNvSpPr txBox="1"/>
          <p:nvPr/>
        </p:nvSpPr>
        <p:spPr>
          <a:xfrm rot="16200000">
            <a:off x="7072732" y="2929001"/>
            <a:ext cx="155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</a:rPr>
              <a:t>OPTIMAL</a:t>
            </a:r>
            <a:endParaRPr lang="en-US" sz="2000" i="1" u="sng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D55362-5994-914E-A795-2282CB4FBB38}"/>
              </a:ext>
            </a:extLst>
          </p:cNvPr>
          <p:cNvSpPr txBox="1"/>
          <p:nvPr/>
        </p:nvSpPr>
        <p:spPr>
          <a:xfrm>
            <a:off x="129818" y="159138"/>
            <a:ext cx="770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How hard is it to </a:t>
            </a:r>
            <a:r>
              <a:rPr lang="en-US" sz="3500" b="1" dirty="0"/>
              <a:t>break</a:t>
            </a:r>
            <a:r>
              <a:rPr lang="en-US" sz="3500" dirty="0"/>
              <a:t> a normal fault?</a:t>
            </a:r>
          </a:p>
        </p:txBody>
      </p:sp>
    </p:spTree>
    <p:extLst>
      <p:ext uri="{BB962C8B-B14F-4D97-AF65-F5344CB8AC3E}">
        <p14:creationId xmlns:p14="http://schemas.microsoft.com/office/powerpoint/2010/main" val="55330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6314CD-E8A6-6447-9678-3D1E3D706C7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818" y="159138"/>
            <a:ext cx="770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Rotating from 60º to shallower angles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00821-F091-794C-B889-A87728940D55}"/>
              </a:ext>
            </a:extLst>
          </p:cNvPr>
          <p:cNvSpPr txBox="1"/>
          <p:nvPr/>
        </p:nvSpPr>
        <p:spPr>
          <a:xfrm>
            <a:off x="300225" y="1127010"/>
            <a:ext cx="890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Domino-style </a:t>
            </a:r>
            <a:r>
              <a:rPr lang="en-US" sz="2400" dirty="0"/>
              <a:t>rotation: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9B80A-C5B4-354B-A45A-80524BB0B4F1}"/>
              </a:ext>
            </a:extLst>
          </p:cNvPr>
          <p:cNvSpPr txBox="1"/>
          <p:nvPr/>
        </p:nvSpPr>
        <p:spPr>
          <a:xfrm>
            <a:off x="300225" y="3240524"/>
            <a:ext cx="890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Flexural</a:t>
            </a:r>
            <a:r>
              <a:rPr lang="en-US" sz="2400" b="1" dirty="0"/>
              <a:t> rotation:</a:t>
            </a:r>
            <a:endParaRPr lang="en-US" sz="2400" dirty="0"/>
          </a:p>
        </p:txBody>
      </p:sp>
      <p:pic>
        <p:nvPicPr>
          <p:cNvPr id="15" name="Picture 14" descr="dominos.pdf">
            <a:extLst>
              <a:ext uri="{FF2B5EF4-FFF2-40B4-BE49-F238E27FC236}">
                <a16:creationId xmlns:a16="http://schemas.microsoft.com/office/drawing/2014/main" id="{8750E9F1-0FE2-5C40-B4D7-D309A8C7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827" y="1135998"/>
            <a:ext cx="4988733" cy="2512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06D5BC-5948-8347-AC7C-3A926A736B14}"/>
              </a:ext>
            </a:extLst>
          </p:cNvPr>
          <p:cNvSpPr txBox="1"/>
          <p:nvPr/>
        </p:nvSpPr>
        <p:spPr>
          <a:xfrm>
            <a:off x="7187324" y="6515251"/>
            <a:ext cx="198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Lavier et al. </a:t>
            </a:r>
            <a:r>
              <a:rPr lang="en-US" dirty="0"/>
              <a:t>[1999]</a:t>
            </a:r>
          </a:p>
        </p:txBody>
      </p:sp>
      <p:pic>
        <p:nvPicPr>
          <p:cNvPr id="20" name="Picture 19" descr="rollover.pdf">
            <a:extLst>
              <a:ext uri="{FF2B5EF4-FFF2-40B4-BE49-F238E27FC236}">
                <a16:creationId xmlns:a16="http://schemas.microsoft.com/office/drawing/2014/main" id="{9AD3C9BA-BAD8-6644-A9BF-C572B152C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03" y="3286863"/>
            <a:ext cx="7441401" cy="405224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03F5E5-3FF6-1C44-8F99-8B1FD38BE202}"/>
              </a:ext>
            </a:extLst>
          </p:cNvPr>
          <p:cNvCxnSpPr/>
          <p:nvPr/>
        </p:nvCxnSpPr>
        <p:spPr>
          <a:xfrm rot="16200000" flipH="1">
            <a:off x="966001" y="5262092"/>
            <a:ext cx="2504726" cy="1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4EB4AE-CCB5-8741-BB48-883F0448DA3C}"/>
              </a:ext>
            </a:extLst>
          </p:cNvPr>
          <p:cNvSpPr txBox="1"/>
          <p:nvPr/>
        </p:nvSpPr>
        <p:spPr>
          <a:xfrm rot="16200000">
            <a:off x="4018" y="4273381"/>
            <a:ext cx="39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EXTENSION</a:t>
            </a:r>
          </a:p>
        </p:txBody>
      </p:sp>
    </p:spTree>
    <p:extLst>
      <p:ext uri="{BB962C8B-B14F-4D97-AF65-F5344CB8AC3E}">
        <p14:creationId xmlns:p14="http://schemas.microsoft.com/office/powerpoint/2010/main" val="309163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B792EC8-1F96-C44C-9513-5D5DE4163023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Flexure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A916BF-C1A6-0D44-9389-795E7329B1DD}"/>
              </a:ext>
            </a:extLst>
          </p:cNvPr>
          <p:cNvSpPr/>
          <p:nvPr/>
        </p:nvSpPr>
        <p:spPr>
          <a:xfrm rot="946394">
            <a:off x="3284132" y="3068528"/>
            <a:ext cx="323064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F59824-5D48-204E-9907-4BE539C220C1}"/>
              </a:ext>
            </a:extLst>
          </p:cNvPr>
          <p:cNvSpPr/>
          <p:nvPr/>
        </p:nvSpPr>
        <p:spPr>
          <a:xfrm>
            <a:off x="3577040" y="3093927"/>
            <a:ext cx="801286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E3390C-359F-D749-8FB2-A0469CF41E89}"/>
              </a:ext>
            </a:extLst>
          </p:cNvPr>
          <p:cNvSpPr/>
          <p:nvPr/>
        </p:nvSpPr>
        <p:spPr>
          <a:xfrm rot="1853477">
            <a:off x="4146702" y="3068527"/>
            <a:ext cx="323064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B215D5-8C7D-0744-A902-31846B2E6667}"/>
              </a:ext>
            </a:extLst>
          </p:cNvPr>
          <p:cNvSpPr/>
          <p:nvPr/>
        </p:nvSpPr>
        <p:spPr>
          <a:xfrm rot="910665">
            <a:off x="3745535" y="3160168"/>
            <a:ext cx="555555" cy="27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73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CAE779-3BE6-1D40-82B7-2C5168919E84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6036" y="921319"/>
            <a:ext cx="640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East African Rift, Western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A477-6D71-8D4C-9C63-891D1BE99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6289"/>
            <a:ext cx="9144000" cy="37777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6D7A4C-98FA-C346-BD0F-DF33B179DA4D}"/>
              </a:ext>
            </a:extLst>
          </p:cNvPr>
          <p:cNvSpPr txBox="1"/>
          <p:nvPr/>
        </p:nvSpPr>
        <p:spPr>
          <a:xfrm>
            <a:off x="443625" y="1118358"/>
            <a:ext cx="5092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Eastern Gulf of Corinth (Greece)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68845-FC8E-DB46-9DB4-F4C69E7DD448}"/>
              </a:ext>
            </a:extLst>
          </p:cNvPr>
          <p:cNvSpPr txBox="1"/>
          <p:nvPr/>
        </p:nvSpPr>
        <p:spPr>
          <a:xfrm>
            <a:off x="6996473" y="5359727"/>
            <a:ext cx="202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Armijo et al. [1996]</a:t>
            </a:r>
          </a:p>
          <a:p>
            <a:r>
              <a:rPr lang="en-US" sz="1600" i="1" dirty="0">
                <a:solidFill>
                  <a:srgbClr val="000000"/>
                </a:solidFill>
              </a:rPr>
              <a:t>de </a:t>
            </a:r>
            <a:r>
              <a:rPr lang="en-US" sz="1600" i="1" dirty="0" err="1">
                <a:solidFill>
                  <a:srgbClr val="000000"/>
                </a:solidFill>
              </a:rPr>
              <a:t>Gelder</a:t>
            </a:r>
            <a:r>
              <a:rPr lang="en-US" sz="1600" i="1" dirty="0">
                <a:solidFill>
                  <a:srgbClr val="000000"/>
                </a:solidFill>
              </a:rPr>
              <a:t> et al. </a:t>
            </a:r>
            <a:r>
              <a:rPr lang="en-US" sz="1600" dirty="0">
                <a:solidFill>
                  <a:srgbClr val="000000"/>
                </a:solidFill>
              </a:rPr>
              <a:t>[2018]</a:t>
            </a:r>
          </a:p>
          <a:p>
            <a:r>
              <a:rPr lang="en-US" sz="1600" i="1" dirty="0">
                <a:solidFill>
                  <a:srgbClr val="000000"/>
                </a:solidFill>
              </a:rPr>
              <a:t>Taylor et al. </a:t>
            </a:r>
            <a:r>
              <a:rPr lang="en-US" sz="1600" dirty="0">
                <a:solidFill>
                  <a:srgbClr val="000000"/>
                </a:solidFill>
              </a:rPr>
              <a:t>[2011]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0C10F3-114F-6444-99E2-EC80068A92B3}"/>
              </a:ext>
            </a:extLst>
          </p:cNvPr>
          <p:cNvSpPr txBox="1"/>
          <p:nvPr/>
        </p:nvSpPr>
        <p:spPr>
          <a:xfrm>
            <a:off x="1496344" y="4572679"/>
            <a:ext cx="221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footwall block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95B843-1642-8E40-8217-111D3A487896}"/>
              </a:ext>
            </a:extLst>
          </p:cNvPr>
          <p:cNvSpPr txBox="1"/>
          <p:nvPr/>
        </p:nvSpPr>
        <p:spPr>
          <a:xfrm>
            <a:off x="246202" y="4310632"/>
            <a:ext cx="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(south)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E1E56-99A2-4549-97E1-765CC7012645}"/>
              </a:ext>
            </a:extLst>
          </p:cNvPr>
          <p:cNvSpPr txBox="1"/>
          <p:nvPr/>
        </p:nvSpPr>
        <p:spPr>
          <a:xfrm>
            <a:off x="8178400" y="3176673"/>
            <a:ext cx="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(north)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606D95-CFA6-A04D-9F50-700CF758720B}"/>
              </a:ext>
            </a:extLst>
          </p:cNvPr>
          <p:cNvSpPr/>
          <p:nvPr/>
        </p:nvSpPr>
        <p:spPr>
          <a:xfrm>
            <a:off x="6728935" y="2232191"/>
            <a:ext cx="2415065" cy="954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17A15F-DE39-4D48-860D-C82A8C850850}"/>
              </a:ext>
            </a:extLst>
          </p:cNvPr>
          <p:cNvSpPr txBox="1"/>
          <p:nvPr/>
        </p:nvSpPr>
        <p:spPr>
          <a:xfrm>
            <a:off x="5747810" y="2758575"/>
            <a:ext cx="342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hanging wall block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09809E-0DE4-6E42-8E1C-55FB7A590AA8}"/>
              </a:ext>
            </a:extLst>
          </p:cNvPr>
          <p:cNvSpPr txBox="1"/>
          <p:nvPr/>
        </p:nvSpPr>
        <p:spPr>
          <a:xfrm>
            <a:off x="3930998" y="2112756"/>
            <a:ext cx="342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F3EE3-AB19-B34F-8548-7F52502C2F6E}"/>
              </a:ext>
            </a:extLst>
          </p:cNvPr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Footwall and hanging wall flexure</a:t>
            </a:r>
          </a:p>
        </p:txBody>
      </p:sp>
    </p:spTree>
    <p:extLst>
      <p:ext uri="{BB962C8B-B14F-4D97-AF65-F5344CB8AC3E}">
        <p14:creationId xmlns:p14="http://schemas.microsoft.com/office/powerpoint/2010/main" val="96962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65BAD2-5FF6-024E-AE33-D5595188BC6B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36874"/>
            <a:ext cx="659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Co-authors &amp; Acknowledgements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F4E28A-3665-D448-8719-3523B39706B4}"/>
              </a:ext>
            </a:extLst>
          </p:cNvPr>
          <p:cNvSpPr txBox="1"/>
          <p:nvPr/>
        </p:nvSpPr>
        <p:spPr>
          <a:xfrm>
            <a:off x="399183" y="1679128"/>
            <a:ext cx="5358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Luca </a:t>
            </a:r>
            <a:r>
              <a:rPr lang="en-US" sz="2800" dirty="0" err="1"/>
              <a:t>Malatesta</a:t>
            </a:r>
            <a:r>
              <a:rPr lang="en-US" sz="2800" dirty="0"/>
              <a:t> (UNIL)</a:t>
            </a:r>
          </a:p>
          <a:p>
            <a:r>
              <a:rPr lang="en-US" sz="2800" dirty="0"/>
              <a:t>Mark </a:t>
            </a:r>
            <a:r>
              <a:rPr lang="en-US" sz="2800" dirty="0" err="1"/>
              <a:t>Behn</a:t>
            </a:r>
            <a:r>
              <a:rPr lang="en-US" sz="2800" dirty="0"/>
              <a:t> (Boston College)</a:t>
            </a:r>
          </a:p>
          <a:p>
            <a:r>
              <a:rPr lang="en-US" sz="2800" dirty="0"/>
              <a:t>Roger Buck (LDEO / Columbia U.)</a:t>
            </a:r>
          </a:p>
          <a:p>
            <a:r>
              <a:rPr lang="en-US" sz="2800" dirty="0"/>
              <a:t>Paul </a:t>
            </a:r>
            <a:r>
              <a:rPr lang="en-US" sz="2800" dirty="0" err="1"/>
              <a:t>Betka</a:t>
            </a:r>
            <a:r>
              <a:rPr lang="en-US" sz="2800" dirty="0"/>
              <a:t> (LDEO / Columbia U.)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9D79F-0650-0D40-A240-52C024E7C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65"/>
          <a:stretch/>
        </p:blipFill>
        <p:spPr>
          <a:xfrm>
            <a:off x="256495" y="4114473"/>
            <a:ext cx="1702631" cy="1670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83D5B-1C77-8847-BEA7-5FD0CC7CA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38" y="5970667"/>
            <a:ext cx="5109432" cy="643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50171-E117-514B-9021-A57C5004F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303" y="1117997"/>
            <a:ext cx="2449814" cy="2461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BD623D-4F1F-DA45-8A74-CE85A356908C}"/>
              </a:ext>
            </a:extLst>
          </p:cNvPr>
          <p:cNvSpPr txBox="1"/>
          <p:nvPr/>
        </p:nvSpPr>
        <p:spPr>
          <a:xfrm>
            <a:off x="6740606" y="3627796"/>
            <a:ext cx="1733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EAR-1650166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4E45B-C595-C846-AF5D-E90F45E323F0}"/>
              </a:ext>
            </a:extLst>
          </p:cNvPr>
          <p:cNvSpPr txBox="1"/>
          <p:nvPr/>
        </p:nvSpPr>
        <p:spPr>
          <a:xfrm>
            <a:off x="2027029" y="5318677"/>
            <a:ext cx="4102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Actions </a:t>
            </a:r>
            <a:r>
              <a:rPr lang="en-US" sz="2200" i="1" dirty="0" err="1"/>
              <a:t>Incitatives</a:t>
            </a:r>
            <a:r>
              <a:rPr lang="en-US" sz="2200" i="1" dirty="0"/>
              <a:t> </a:t>
            </a:r>
            <a:r>
              <a:rPr lang="en-US" sz="2200" dirty="0"/>
              <a:t>Grant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83700-3DFA-7C43-861C-CF0FCBC90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37" y="4396754"/>
            <a:ext cx="2529261" cy="24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7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694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Footwall and hanging wall flexure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16AAA-62DB-554D-8466-FB0B7295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31" y="2806865"/>
            <a:ext cx="2944605" cy="3986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04F3FB-61DA-1B4B-9BEB-D48255BC8212}"/>
              </a:ext>
            </a:extLst>
          </p:cNvPr>
          <p:cNvSpPr txBox="1"/>
          <p:nvPr/>
        </p:nvSpPr>
        <p:spPr>
          <a:xfrm>
            <a:off x="443624" y="1118358"/>
            <a:ext cx="322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Sandia Mountains </a:t>
            </a:r>
          </a:p>
          <a:p>
            <a:r>
              <a:rPr lang="en-US" sz="2400" u="sng" dirty="0"/>
              <a:t>(Rio Grande Rift,</a:t>
            </a:r>
          </a:p>
          <a:p>
            <a:r>
              <a:rPr lang="en-US" sz="2400" u="sng" dirty="0"/>
              <a:t>New Mexico, USA):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8B3BB-811D-2C43-A82D-57F6E088A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58" y="3254644"/>
            <a:ext cx="4467493" cy="3491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7864E9-B4B9-6945-A65E-9FBF4CBC7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583" y="1310243"/>
            <a:ext cx="4992929" cy="2193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2534DC-E0D2-F644-88BC-DB4DC2C8929B}"/>
              </a:ext>
            </a:extLst>
          </p:cNvPr>
          <p:cNvSpPr txBox="1"/>
          <p:nvPr/>
        </p:nvSpPr>
        <p:spPr>
          <a:xfrm>
            <a:off x="4494510" y="2568417"/>
            <a:ext cx="48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k"/>
                <a:cs typeface="Hek"/>
              </a:rPr>
              <a:t>X</a:t>
            </a:r>
            <a:endParaRPr lang="en-US" sz="1600" dirty="0">
              <a:latin typeface="Hek"/>
              <a:cs typeface="He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936EC-96CD-AC40-AC52-A39A95E5D497}"/>
              </a:ext>
            </a:extLst>
          </p:cNvPr>
          <p:cNvSpPr txBox="1"/>
          <p:nvPr/>
        </p:nvSpPr>
        <p:spPr>
          <a:xfrm>
            <a:off x="8280848" y="2559298"/>
            <a:ext cx="48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k"/>
                <a:cs typeface="Hek"/>
              </a:rPr>
              <a:t>X’</a:t>
            </a:r>
            <a:endParaRPr lang="en-US" sz="1600" dirty="0">
              <a:latin typeface="Hek"/>
              <a:cs typeface="Hek"/>
            </a:endParaRPr>
          </a:p>
        </p:txBody>
      </p:sp>
    </p:spTree>
    <p:extLst>
      <p:ext uri="{BB962C8B-B14F-4D97-AF65-F5344CB8AC3E}">
        <p14:creationId xmlns:p14="http://schemas.microsoft.com/office/powerpoint/2010/main" val="117659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694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Footwall and hanging wall flexure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4F3FB-61DA-1B4B-9BEB-D48255BC8212}"/>
              </a:ext>
            </a:extLst>
          </p:cNvPr>
          <p:cNvSpPr txBox="1"/>
          <p:nvPr/>
        </p:nvSpPr>
        <p:spPr>
          <a:xfrm>
            <a:off x="443624" y="1118358"/>
            <a:ext cx="322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Sandia Mountains </a:t>
            </a:r>
          </a:p>
          <a:p>
            <a:r>
              <a:rPr lang="en-US" sz="2400" u="sng" dirty="0"/>
              <a:t>(Rio Grande Rift,</a:t>
            </a:r>
          </a:p>
          <a:p>
            <a:r>
              <a:rPr lang="en-US" sz="2400" u="sng" dirty="0"/>
              <a:t>New Mexico, USA):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7864E9-B4B9-6945-A65E-9FBF4CBC7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583" y="1310243"/>
            <a:ext cx="4992929" cy="2193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2534DC-E0D2-F644-88BC-DB4DC2C8929B}"/>
              </a:ext>
            </a:extLst>
          </p:cNvPr>
          <p:cNvSpPr txBox="1"/>
          <p:nvPr/>
        </p:nvSpPr>
        <p:spPr>
          <a:xfrm>
            <a:off x="4494510" y="2568417"/>
            <a:ext cx="48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k"/>
                <a:cs typeface="Hek"/>
              </a:rPr>
              <a:t>X</a:t>
            </a:r>
            <a:endParaRPr lang="en-US" sz="1600" dirty="0">
              <a:latin typeface="Hek"/>
              <a:cs typeface="He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936EC-96CD-AC40-AC52-A39A95E5D497}"/>
              </a:ext>
            </a:extLst>
          </p:cNvPr>
          <p:cNvSpPr txBox="1"/>
          <p:nvPr/>
        </p:nvSpPr>
        <p:spPr>
          <a:xfrm>
            <a:off x="8280848" y="2559298"/>
            <a:ext cx="48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k"/>
                <a:cs typeface="Hek"/>
              </a:rPr>
              <a:t>X’</a:t>
            </a:r>
            <a:endParaRPr lang="en-US" sz="1600" dirty="0">
              <a:latin typeface="Hek"/>
              <a:cs typeface="He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8D179-4AAA-8B48-A35E-098986CD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1137"/>
            <a:ext cx="9144000" cy="29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Modeling flexure of the upper crust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creen Shot 2016-04-17 at 11.58.47 PM.png">
            <a:extLst>
              <a:ext uri="{FF2B5EF4-FFF2-40B4-BE49-F238E27FC236}">
                <a16:creationId xmlns:a16="http://schemas.microsoft.com/office/drawing/2014/main" id="{85386AAC-4DCC-AD4F-BED5-DCC2850F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6" y="1041318"/>
            <a:ext cx="7201973" cy="5753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63C50-3F2E-214C-B0CA-EC854659B5F0}"/>
              </a:ext>
            </a:extLst>
          </p:cNvPr>
          <p:cNvSpPr txBox="1"/>
          <p:nvPr/>
        </p:nvSpPr>
        <p:spPr>
          <a:xfrm>
            <a:off x="917266" y="6225638"/>
            <a:ext cx="307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k"/>
                <a:cs typeface="Hek"/>
              </a:rPr>
              <a:t>Buck </a:t>
            </a:r>
            <a:r>
              <a:rPr lang="en-US" sz="1600" dirty="0">
                <a:latin typeface="Hek"/>
                <a:cs typeface="Hek"/>
              </a:rPr>
              <a:t>[2007]</a:t>
            </a:r>
            <a:endParaRPr lang="en-US" sz="1600" i="1" dirty="0">
              <a:latin typeface="Hek"/>
              <a:cs typeface="Hek"/>
            </a:endParaRPr>
          </a:p>
          <a:p>
            <a:r>
              <a:rPr lang="en-US" sz="1600" i="1" dirty="0" err="1">
                <a:latin typeface="Hek"/>
                <a:cs typeface="Hek"/>
              </a:rPr>
              <a:t>Weissel</a:t>
            </a:r>
            <a:r>
              <a:rPr lang="en-US" sz="1600" i="1" dirty="0">
                <a:latin typeface="Hek"/>
                <a:cs typeface="Hek"/>
              </a:rPr>
              <a:t> and </a:t>
            </a:r>
            <a:r>
              <a:rPr lang="en-US" sz="1600" i="1" dirty="0" err="1">
                <a:latin typeface="Hek"/>
                <a:cs typeface="Hek"/>
              </a:rPr>
              <a:t>Karner</a:t>
            </a:r>
            <a:r>
              <a:rPr lang="en-US" sz="1600" i="1" dirty="0">
                <a:latin typeface="Hek"/>
                <a:cs typeface="Hek"/>
              </a:rPr>
              <a:t> [1989]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8F8EE-2FB2-D744-A934-71E53537AE58}"/>
              </a:ext>
            </a:extLst>
          </p:cNvPr>
          <p:cNvSpPr/>
          <p:nvPr/>
        </p:nvSpPr>
        <p:spPr>
          <a:xfrm>
            <a:off x="4573353" y="196018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60º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94DA3-34D6-EF4D-9074-8D9CC4CFF329}"/>
              </a:ext>
            </a:extLst>
          </p:cNvPr>
          <p:cNvSpPr/>
          <p:nvPr/>
        </p:nvSpPr>
        <p:spPr>
          <a:xfrm>
            <a:off x="4803244" y="5646196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</a:rPr>
              <a:t>45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º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36C79D-94B2-274D-838C-437AA9D78BD4}"/>
              </a:ext>
            </a:extLst>
          </p:cNvPr>
          <p:cNvCxnSpPr>
            <a:cxnSpLocks/>
          </p:cNvCxnSpPr>
          <p:nvPr/>
        </p:nvCxnSpPr>
        <p:spPr>
          <a:xfrm>
            <a:off x="6042467" y="1797804"/>
            <a:ext cx="0" cy="73318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ED735-7ACA-9C49-8FA5-3D1466E37E0B}"/>
              </a:ext>
            </a:extLst>
          </p:cNvPr>
          <p:cNvSpPr/>
          <p:nvPr/>
        </p:nvSpPr>
        <p:spPr>
          <a:xfrm>
            <a:off x="6124345" y="1980451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thickness H</a:t>
            </a:r>
            <a:endParaRPr lang="en-US" b="1" dirty="0">
              <a:solidFill>
                <a:schemeClr val="bg1"/>
              </a:solidFill>
              <a:latin typeface="Hek"/>
              <a:cs typeface="Hek"/>
            </a:endParaRPr>
          </a:p>
        </p:txBody>
      </p:sp>
    </p:spTree>
    <p:extLst>
      <p:ext uri="{BB962C8B-B14F-4D97-AF65-F5344CB8AC3E}">
        <p14:creationId xmlns:p14="http://schemas.microsoft.com/office/powerpoint/2010/main" val="4102596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Modeling flexure of the upper crust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8F8EE-2FB2-D744-A934-71E53537AE58}"/>
              </a:ext>
            </a:extLst>
          </p:cNvPr>
          <p:cNvSpPr/>
          <p:nvPr/>
        </p:nvSpPr>
        <p:spPr>
          <a:xfrm>
            <a:off x="4573353" y="196018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60º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94DA3-34D6-EF4D-9074-8D9CC4CFF329}"/>
              </a:ext>
            </a:extLst>
          </p:cNvPr>
          <p:cNvSpPr/>
          <p:nvPr/>
        </p:nvSpPr>
        <p:spPr>
          <a:xfrm>
            <a:off x="4803244" y="5646196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</a:rPr>
              <a:t>45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º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C627E-4A4F-184A-A7F7-EE1A9B95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465"/>
            <a:ext cx="9144000" cy="46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2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Modeling flexure of the upper crust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8F8EE-2FB2-D744-A934-71E53537AE58}"/>
              </a:ext>
            </a:extLst>
          </p:cNvPr>
          <p:cNvSpPr/>
          <p:nvPr/>
        </p:nvSpPr>
        <p:spPr>
          <a:xfrm>
            <a:off x="4573353" y="196018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60º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94DA3-34D6-EF4D-9074-8D9CC4CFF329}"/>
              </a:ext>
            </a:extLst>
          </p:cNvPr>
          <p:cNvSpPr/>
          <p:nvPr/>
        </p:nvSpPr>
        <p:spPr>
          <a:xfrm>
            <a:off x="4803244" y="5646196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</a:rPr>
              <a:t>45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º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C627E-4A4F-184A-A7F7-EE1A9B95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465"/>
            <a:ext cx="9144000" cy="46060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995B94-97C7-AF40-81D7-F384BA0673B1}"/>
              </a:ext>
            </a:extLst>
          </p:cNvPr>
          <p:cNvSpPr txBox="1"/>
          <p:nvPr/>
        </p:nvSpPr>
        <p:spPr>
          <a:xfrm>
            <a:off x="366133" y="1226845"/>
            <a:ext cx="518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15-km thick upper crust</a:t>
            </a:r>
          </a:p>
          <a:p>
            <a:r>
              <a:rPr lang="en-US" sz="2400" dirty="0"/>
              <a:t>deforms like a 1-km thick elastic plate.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ECCB3-DE46-8940-9172-E944F391DE0B}"/>
              </a:ext>
            </a:extLst>
          </p:cNvPr>
          <p:cNvSpPr txBox="1"/>
          <p:nvPr/>
        </p:nvSpPr>
        <p:spPr>
          <a:xfrm>
            <a:off x="382045" y="2500029"/>
            <a:ext cx="533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upper crust is NOT perfectly elastic !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31A8AEC-C764-D645-A569-3D189BE1CCCF}"/>
              </a:ext>
            </a:extLst>
          </p:cNvPr>
          <p:cNvSpPr/>
          <p:nvPr/>
        </p:nvSpPr>
        <p:spPr>
          <a:xfrm>
            <a:off x="2185262" y="2113853"/>
            <a:ext cx="154982" cy="33148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97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C5D9-8CFF-CB49-B026-22468740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58" y="2898178"/>
            <a:ext cx="5535440" cy="39906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5DD3E3-239C-F640-AF42-DB2F088F343C}"/>
              </a:ext>
            </a:extLst>
          </p:cNvPr>
          <p:cNvSpPr/>
          <p:nvPr/>
        </p:nvSpPr>
        <p:spPr>
          <a:xfrm>
            <a:off x="3708550" y="2712202"/>
            <a:ext cx="688516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Modeling flexure of the upper crust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8F8EE-2FB2-D744-A934-71E53537AE58}"/>
              </a:ext>
            </a:extLst>
          </p:cNvPr>
          <p:cNvSpPr/>
          <p:nvPr/>
        </p:nvSpPr>
        <p:spPr>
          <a:xfrm>
            <a:off x="4573353" y="196018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60º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95B94-97C7-AF40-81D7-F384BA0673B1}"/>
              </a:ext>
            </a:extLst>
          </p:cNvPr>
          <p:cNvSpPr txBox="1"/>
          <p:nvPr/>
        </p:nvSpPr>
        <p:spPr>
          <a:xfrm>
            <a:off x="366133" y="1226845"/>
            <a:ext cx="518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15-km thick upper crust</a:t>
            </a:r>
          </a:p>
          <a:p>
            <a:r>
              <a:rPr lang="en-US" sz="2400" dirty="0"/>
              <a:t>deforms like a 1-km thick elastic plate.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E76756-E933-8740-839D-360811B9D59A}"/>
              </a:ext>
            </a:extLst>
          </p:cNvPr>
          <p:cNvSpPr txBox="1"/>
          <p:nvPr/>
        </p:nvSpPr>
        <p:spPr>
          <a:xfrm>
            <a:off x="412213" y="2880255"/>
            <a:ext cx="7212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Models must account</a:t>
            </a:r>
          </a:p>
          <a:p>
            <a:r>
              <a:rPr lang="en-US" sz="2400" dirty="0"/>
              <a:t>for </a:t>
            </a:r>
            <a:r>
              <a:rPr lang="en-US" sz="2400" b="1" dirty="0" err="1"/>
              <a:t>visco</a:t>
            </a:r>
            <a:r>
              <a:rPr lang="en-US" sz="2400" b="1" dirty="0"/>
              <a:t>-</a:t>
            </a:r>
            <a:r>
              <a:rPr lang="en-US" sz="2400" b="1" dirty="0" err="1"/>
              <a:t>elasto</a:t>
            </a:r>
            <a:r>
              <a:rPr lang="en-US" sz="2400" b="1" dirty="0"/>
              <a:t>-plasticity</a:t>
            </a:r>
            <a:r>
              <a:rPr lang="en-US" sz="2400" dirty="0"/>
              <a:t>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C30A2-9F53-3840-84AB-28734E1BB561}"/>
              </a:ext>
            </a:extLst>
          </p:cNvPr>
          <p:cNvSpPr txBox="1"/>
          <p:nvPr/>
        </p:nvSpPr>
        <p:spPr>
          <a:xfrm>
            <a:off x="382045" y="2500029"/>
            <a:ext cx="533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upper crust is NOT perfectly elastic !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9C72629-2202-CE40-8F7D-C1157D0EBC18}"/>
              </a:ext>
            </a:extLst>
          </p:cNvPr>
          <p:cNvSpPr/>
          <p:nvPr/>
        </p:nvSpPr>
        <p:spPr>
          <a:xfrm>
            <a:off x="2185262" y="2113853"/>
            <a:ext cx="154982" cy="33148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CEE99-71C7-4140-8220-82778F33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0" y="4091478"/>
            <a:ext cx="2630799" cy="19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5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5DD3E3-239C-F640-AF42-DB2F088F343C}"/>
              </a:ext>
            </a:extLst>
          </p:cNvPr>
          <p:cNvSpPr/>
          <p:nvPr/>
        </p:nvSpPr>
        <p:spPr>
          <a:xfrm>
            <a:off x="3708550" y="2712202"/>
            <a:ext cx="688516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38517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Damage in the warped footwall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8F8EE-2FB2-D744-A934-71E53537AE58}"/>
              </a:ext>
            </a:extLst>
          </p:cNvPr>
          <p:cNvSpPr/>
          <p:nvPr/>
        </p:nvSpPr>
        <p:spPr>
          <a:xfrm>
            <a:off x="4573353" y="196018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≈ </a:t>
            </a:r>
            <a:r>
              <a:rPr lang="en-US" b="1" dirty="0">
                <a:solidFill>
                  <a:schemeClr val="bg1"/>
                </a:solidFill>
                <a:latin typeface="Hek"/>
                <a:cs typeface="Hek"/>
              </a:rPr>
              <a:t>60º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BC2F8-B1BD-4645-B368-44862A56B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35" b="53521"/>
          <a:stretch/>
        </p:blipFill>
        <p:spPr>
          <a:xfrm>
            <a:off x="4171949" y="1056230"/>
            <a:ext cx="4062369" cy="26966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72C7F6-304F-C54B-9BB6-72D591080949}"/>
              </a:ext>
            </a:extLst>
          </p:cNvPr>
          <p:cNvSpPr/>
          <p:nvPr/>
        </p:nvSpPr>
        <p:spPr>
          <a:xfrm>
            <a:off x="396715" y="1071728"/>
            <a:ext cx="3951548" cy="5786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8C00E-5D64-6448-9525-420A7CA1F10B}"/>
              </a:ext>
            </a:extLst>
          </p:cNvPr>
          <p:cNvSpPr/>
          <p:nvPr/>
        </p:nvSpPr>
        <p:spPr>
          <a:xfrm>
            <a:off x="3865753" y="3602748"/>
            <a:ext cx="4593656" cy="318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150234-38C0-B54E-B064-2A1830E1D23A}"/>
              </a:ext>
            </a:extLst>
          </p:cNvPr>
          <p:cNvSpPr txBox="1"/>
          <p:nvPr/>
        </p:nvSpPr>
        <p:spPr>
          <a:xfrm>
            <a:off x="257233" y="1242582"/>
            <a:ext cx="4117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Pervasive cracking on a range of scales: sub-mm to 10s of m</a:t>
            </a:r>
          </a:p>
        </p:txBody>
      </p:sp>
    </p:spTree>
    <p:extLst>
      <p:ext uri="{BB962C8B-B14F-4D97-AF65-F5344CB8AC3E}">
        <p14:creationId xmlns:p14="http://schemas.microsoft.com/office/powerpoint/2010/main" val="1033873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9F0B1EF-9B9F-1149-BB39-5AF1FC0AE533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923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Surface processes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79C96-A9EF-B543-A0BC-FAAD30A99622}"/>
              </a:ext>
            </a:extLst>
          </p:cNvPr>
          <p:cNvSpPr txBox="1"/>
          <p:nvPr/>
        </p:nvSpPr>
        <p:spPr>
          <a:xfrm>
            <a:off x="2888360" y="2587236"/>
            <a:ext cx="178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sedimentation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1F032-E851-4C46-8D23-E94B6C953806}"/>
              </a:ext>
            </a:extLst>
          </p:cNvPr>
          <p:cNvSpPr txBox="1"/>
          <p:nvPr/>
        </p:nvSpPr>
        <p:spPr>
          <a:xfrm>
            <a:off x="5226764" y="2585250"/>
            <a:ext cx="182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erosion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09929-BC83-F449-8F11-43F8A00518AE}"/>
              </a:ext>
            </a:extLst>
          </p:cNvPr>
          <p:cNvSpPr txBox="1"/>
          <p:nvPr/>
        </p:nvSpPr>
        <p:spPr>
          <a:xfrm>
            <a:off x="3483633" y="1668605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SURFACE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23089-28A1-2E44-9EE5-DE6D46BB0411}"/>
              </a:ext>
            </a:extLst>
          </p:cNvPr>
          <p:cNvSpPr/>
          <p:nvPr/>
        </p:nvSpPr>
        <p:spPr>
          <a:xfrm>
            <a:off x="4127911" y="1668605"/>
            <a:ext cx="1500379" cy="707886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</p:spTree>
    <p:extLst>
      <p:ext uri="{BB962C8B-B14F-4D97-AF65-F5344CB8AC3E}">
        <p14:creationId xmlns:p14="http://schemas.microsoft.com/office/powerpoint/2010/main" val="415319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17 at 6.5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8" y="1376088"/>
            <a:ext cx="5726643" cy="2971701"/>
          </a:xfrm>
          <a:prstGeom prst="rect">
            <a:avLst/>
          </a:prstGeom>
        </p:spPr>
      </p:pic>
      <p:pic>
        <p:nvPicPr>
          <p:cNvPr id="3" name="Picture 2" descr="lemhi_fau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3"/>
          <a:stretch/>
        </p:blipFill>
        <p:spPr>
          <a:xfrm>
            <a:off x="2598921" y="3360491"/>
            <a:ext cx="6330013" cy="335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395" y="5007743"/>
            <a:ext cx="21747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Structural relief ≈ 4 km</a:t>
            </a:r>
          </a:p>
          <a:p>
            <a:r>
              <a:rPr lang="en-US" dirty="0"/>
              <a:t>[</a:t>
            </a:r>
            <a:r>
              <a:rPr lang="en-US" i="1" dirty="0"/>
              <a:t>Anders et al.</a:t>
            </a:r>
            <a:r>
              <a:rPr lang="en-US" dirty="0"/>
              <a:t>, 1993]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E1C37-DA91-8C4F-9EAC-943458B74EE6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473D3-5479-D44B-B51D-0F2A8ACB3F44}"/>
              </a:ext>
            </a:extLst>
          </p:cNvPr>
          <p:cNvSpPr txBox="1"/>
          <p:nvPr/>
        </p:nvSpPr>
        <p:spPr>
          <a:xfrm>
            <a:off x="185504" y="125044"/>
            <a:ext cx="757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is surficial mass redistributed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4716C-D9DE-2540-9821-1311E63974D7}"/>
              </a:ext>
            </a:extLst>
          </p:cNvPr>
          <p:cNvSpPr txBox="1"/>
          <p:nvPr/>
        </p:nvSpPr>
        <p:spPr>
          <a:xfrm>
            <a:off x="2907884" y="6373951"/>
            <a:ext cx="145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Google Earth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0B020-37CD-6C45-AB17-EF92C7035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193" y="1222792"/>
            <a:ext cx="1054100" cy="167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E9CAB4-F112-484A-BF7C-8AF02197D037}"/>
              </a:ext>
            </a:extLst>
          </p:cNvPr>
          <p:cNvSpPr txBox="1"/>
          <p:nvPr/>
        </p:nvSpPr>
        <p:spPr>
          <a:xfrm>
            <a:off x="4676559" y="1656458"/>
            <a:ext cx="2174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Topographic relief ≈ 1 km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8EE03-3776-5E4E-A6C1-EFF876E991FF}"/>
              </a:ext>
            </a:extLst>
          </p:cNvPr>
          <p:cNvSpPr txBox="1"/>
          <p:nvPr/>
        </p:nvSpPr>
        <p:spPr>
          <a:xfrm>
            <a:off x="303395" y="999680"/>
            <a:ext cx="43731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Lemhi Range, Idaho,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1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504" y="125044"/>
            <a:ext cx="757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is surficial mass redistributed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D3469-EDD8-404D-9C46-CD514B1B6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" r="689"/>
          <a:stretch/>
        </p:blipFill>
        <p:spPr>
          <a:xfrm>
            <a:off x="-1" y="922454"/>
            <a:ext cx="9144001" cy="59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2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6036" y="921319"/>
            <a:ext cx="640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East African Rift, Western Branch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6202" y="170426"/>
            <a:ext cx="471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Half-graben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A477-6D71-8D4C-9C63-891D1BE99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6289"/>
            <a:ext cx="9144000" cy="37777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6D7A4C-98FA-C346-BD0F-DF33B179DA4D}"/>
              </a:ext>
            </a:extLst>
          </p:cNvPr>
          <p:cNvSpPr txBox="1"/>
          <p:nvPr/>
        </p:nvSpPr>
        <p:spPr>
          <a:xfrm>
            <a:off x="443625" y="1118358"/>
            <a:ext cx="5092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Eastern Gulf of Corinth (Greece)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68845-FC8E-DB46-9DB4-F4C69E7DD448}"/>
              </a:ext>
            </a:extLst>
          </p:cNvPr>
          <p:cNvSpPr txBox="1"/>
          <p:nvPr/>
        </p:nvSpPr>
        <p:spPr>
          <a:xfrm>
            <a:off x="6996473" y="5359727"/>
            <a:ext cx="202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Armijo et al. [1996]</a:t>
            </a:r>
          </a:p>
          <a:p>
            <a:r>
              <a:rPr lang="en-US" sz="1600" i="1" dirty="0">
                <a:solidFill>
                  <a:srgbClr val="000000"/>
                </a:solidFill>
              </a:rPr>
              <a:t>de </a:t>
            </a:r>
            <a:r>
              <a:rPr lang="en-US" sz="1600" i="1" dirty="0" err="1">
                <a:solidFill>
                  <a:srgbClr val="000000"/>
                </a:solidFill>
              </a:rPr>
              <a:t>Gelder</a:t>
            </a:r>
            <a:r>
              <a:rPr lang="en-US" sz="1600" i="1" dirty="0">
                <a:solidFill>
                  <a:srgbClr val="000000"/>
                </a:solidFill>
              </a:rPr>
              <a:t> et al. </a:t>
            </a:r>
            <a:r>
              <a:rPr lang="en-US" sz="1600" dirty="0">
                <a:solidFill>
                  <a:srgbClr val="000000"/>
                </a:solidFill>
              </a:rPr>
              <a:t>[2018]</a:t>
            </a:r>
          </a:p>
          <a:p>
            <a:r>
              <a:rPr lang="en-US" sz="1600" i="1" dirty="0">
                <a:solidFill>
                  <a:srgbClr val="000000"/>
                </a:solidFill>
              </a:rPr>
              <a:t>Taylor et al. </a:t>
            </a:r>
            <a:r>
              <a:rPr lang="en-US" sz="1600" dirty="0">
                <a:solidFill>
                  <a:srgbClr val="000000"/>
                </a:solidFill>
              </a:rPr>
              <a:t>[2011]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0C10F3-114F-6444-99E2-EC80068A92B3}"/>
              </a:ext>
            </a:extLst>
          </p:cNvPr>
          <p:cNvSpPr txBox="1"/>
          <p:nvPr/>
        </p:nvSpPr>
        <p:spPr>
          <a:xfrm>
            <a:off x="1496343" y="4572679"/>
            <a:ext cx="2610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footwall block</a:t>
            </a:r>
          </a:p>
          <a:p>
            <a:r>
              <a:rPr lang="en-US" sz="2000" i="1" dirty="0"/>
              <a:t>(Peloponnese side)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95B843-1642-8E40-8217-111D3A487896}"/>
              </a:ext>
            </a:extLst>
          </p:cNvPr>
          <p:cNvSpPr txBox="1"/>
          <p:nvPr/>
        </p:nvSpPr>
        <p:spPr>
          <a:xfrm>
            <a:off x="246202" y="4310632"/>
            <a:ext cx="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(south)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E1E56-99A2-4549-97E1-765CC7012645}"/>
              </a:ext>
            </a:extLst>
          </p:cNvPr>
          <p:cNvSpPr txBox="1"/>
          <p:nvPr/>
        </p:nvSpPr>
        <p:spPr>
          <a:xfrm>
            <a:off x="8178400" y="3176673"/>
            <a:ext cx="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(north)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606D95-CFA6-A04D-9F50-700CF758720B}"/>
              </a:ext>
            </a:extLst>
          </p:cNvPr>
          <p:cNvSpPr/>
          <p:nvPr/>
        </p:nvSpPr>
        <p:spPr>
          <a:xfrm>
            <a:off x="6728935" y="2232191"/>
            <a:ext cx="2415065" cy="954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17A15F-DE39-4D48-860D-C82A8C850850}"/>
              </a:ext>
            </a:extLst>
          </p:cNvPr>
          <p:cNvSpPr txBox="1"/>
          <p:nvPr/>
        </p:nvSpPr>
        <p:spPr>
          <a:xfrm>
            <a:off x="5747810" y="2758575"/>
            <a:ext cx="34271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hanging wall block</a:t>
            </a:r>
          </a:p>
          <a:p>
            <a:r>
              <a:rPr lang="en-US" sz="2000" i="1" dirty="0"/>
              <a:t>(The actual Gulf)</a:t>
            </a:r>
          </a:p>
          <a:p>
            <a:endParaRPr lang="en-US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09809E-0DE4-6E42-8E1C-55FB7A590AA8}"/>
              </a:ext>
            </a:extLst>
          </p:cNvPr>
          <p:cNvSpPr txBox="1"/>
          <p:nvPr/>
        </p:nvSpPr>
        <p:spPr>
          <a:xfrm>
            <a:off x="3930998" y="2112756"/>
            <a:ext cx="342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master fault</a:t>
            </a:r>
          </a:p>
        </p:txBody>
      </p:sp>
    </p:spTree>
    <p:extLst>
      <p:ext uri="{BB962C8B-B14F-4D97-AF65-F5344CB8AC3E}">
        <p14:creationId xmlns:p14="http://schemas.microsoft.com/office/powerpoint/2010/main" val="3674633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6461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Coupled tectonic &amp; surface evolution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D6759-1A8C-CA49-814D-E6DF5462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743"/>
            <a:ext cx="9144000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8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K1e-7_NoSed">
            <a:hlinkClick r:id="" action="ppaction://media"/>
            <a:extLst>
              <a:ext uri="{FF2B5EF4-FFF2-40B4-BE49-F238E27FC236}">
                <a16:creationId xmlns:a16="http://schemas.microsoft.com/office/drawing/2014/main" id="{32BD437C-D086-7244-8971-B36D72632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542" r="10846"/>
          <a:stretch/>
        </p:blipFill>
        <p:spPr>
          <a:xfrm>
            <a:off x="2826330" y="958442"/>
            <a:ext cx="6262250" cy="5899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2063750"/>
            <a:ext cx="508000" cy="476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1062" y="170317"/>
            <a:ext cx="10100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Half-graben growth subjected to surface processes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782" y="1096787"/>
            <a:ext cx="2866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• Low erodibility</a:t>
            </a:r>
          </a:p>
          <a:p>
            <a:r>
              <a:rPr lang="en-US" sz="2600" dirty="0"/>
              <a:t>• No sedimentation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0C37D-E278-0844-8081-287AB6B3A14C}"/>
              </a:ext>
            </a:extLst>
          </p:cNvPr>
          <p:cNvSpPr txBox="1"/>
          <p:nvPr/>
        </p:nvSpPr>
        <p:spPr>
          <a:xfrm>
            <a:off x="278632" y="2125371"/>
            <a:ext cx="3032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Half-graben </a:t>
            </a:r>
          </a:p>
          <a:p>
            <a:r>
              <a:rPr lang="en-US" sz="2600" i="1" dirty="0"/>
              <a:t>to </a:t>
            </a:r>
            <a:r>
              <a:rPr lang="en-US" sz="2600" b="1" i="1" dirty="0"/>
              <a:t>graben</a:t>
            </a:r>
            <a:r>
              <a:rPr lang="en-US" sz="2600" i="1" dirty="0"/>
              <a:t> after </a:t>
            </a:r>
          </a:p>
          <a:p>
            <a:r>
              <a:rPr lang="en-US" sz="2600" i="1" dirty="0"/>
              <a:t>3 km of extension.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7AD19-C8A9-4142-AB2C-6F88782CDC34}"/>
              </a:ext>
            </a:extLst>
          </p:cNvPr>
          <p:cNvSpPr/>
          <p:nvPr/>
        </p:nvSpPr>
        <p:spPr>
          <a:xfrm>
            <a:off x="250927" y="1082932"/>
            <a:ext cx="2866344" cy="8925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70A03-20B4-1A4E-A395-F8A5D17D26F4}"/>
              </a:ext>
            </a:extLst>
          </p:cNvPr>
          <p:cNvSpPr txBox="1"/>
          <p:nvPr/>
        </p:nvSpPr>
        <p:spPr>
          <a:xfrm>
            <a:off x="7818582" y="5444127"/>
            <a:ext cx="146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1729C-F89D-4942-A475-25D94EF95C31}"/>
              </a:ext>
            </a:extLst>
          </p:cNvPr>
          <p:cNvSpPr txBox="1"/>
          <p:nvPr/>
        </p:nvSpPr>
        <p:spPr>
          <a:xfrm>
            <a:off x="7804727" y="5827314"/>
            <a:ext cx="104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DUCTILE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23E0C-3810-AD4F-BBFA-11E26C3BE979}"/>
              </a:ext>
            </a:extLst>
          </p:cNvPr>
          <p:cNvSpPr txBox="1"/>
          <p:nvPr/>
        </p:nvSpPr>
        <p:spPr>
          <a:xfrm>
            <a:off x="3534451" y="4021758"/>
            <a:ext cx="179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Plastic strain</a:t>
            </a:r>
            <a:r>
              <a:rPr lang="en-US" sz="2000" i="1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99CA66-7F03-984A-B945-1654FD1F01D0}"/>
              </a:ext>
            </a:extLst>
          </p:cNvPr>
          <p:cNvSpPr txBox="1"/>
          <p:nvPr/>
        </p:nvSpPr>
        <p:spPr>
          <a:xfrm>
            <a:off x="3311232" y="6481349"/>
            <a:ext cx="280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Olive et al. </a:t>
            </a:r>
            <a:r>
              <a:rPr lang="en-US" dirty="0"/>
              <a:t>[in prep]</a:t>
            </a:r>
          </a:p>
        </p:txBody>
      </p:sp>
    </p:spTree>
    <p:extLst>
      <p:ext uri="{BB962C8B-B14F-4D97-AF65-F5344CB8AC3E}">
        <p14:creationId xmlns:p14="http://schemas.microsoft.com/office/powerpoint/2010/main" val="5628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K1e-7_Sed">
            <a:hlinkClick r:id="" action="ppaction://media"/>
            <a:extLst>
              <a:ext uri="{FF2B5EF4-FFF2-40B4-BE49-F238E27FC236}">
                <a16:creationId xmlns:a16="http://schemas.microsoft.com/office/drawing/2014/main" id="{1CAA03A0-2938-2549-A816-262F10AC4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626" r="10612"/>
          <a:stretch/>
        </p:blipFill>
        <p:spPr>
          <a:xfrm>
            <a:off x="2826330" y="968844"/>
            <a:ext cx="6248401" cy="58753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2063750"/>
            <a:ext cx="508000" cy="476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4782" y="1096787"/>
            <a:ext cx="25615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• Low erodibility</a:t>
            </a:r>
          </a:p>
          <a:p>
            <a:r>
              <a:rPr lang="en-US" sz="2600" dirty="0"/>
              <a:t>• Sedimentation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385EF-11D3-A046-A381-0687519591BA}"/>
              </a:ext>
            </a:extLst>
          </p:cNvPr>
          <p:cNvSpPr/>
          <p:nvPr/>
        </p:nvSpPr>
        <p:spPr>
          <a:xfrm>
            <a:off x="250927" y="1082932"/>
            <a:ext cx="2478418" cy="8925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E03A8-47A1-354C-9B59-9A9973D9B8A2}"/>
              </a:ext>
            </a:extLst>
          </p:cNvPr>
          <p:cNvSpPr txBox="1"/>
          <p:nvPr/>
        </p:nvSpPr>
        <p:spPr>
          <a:xfrm>
            <a:off x="278632" y="2125371"/>
            <a:ext cx="3032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Half-graben </a:t>
            </a:r>
          </a:p>
          <a:p>
            <a:r>
              <a:rPr lang="en-US" sz="2600" i="1" dirty="0"/>
              <a:t>to </a:t>
            </a:r>
            <a:r>
              <a:rPr lang="en-US" sz="2600" b="1" i="1" dirty="0"/>
              <a:t>graben</a:t>
            </a:r>
            <a:r>
              <a:rPr lang="en-US" sz="2600" i="1" dirty="0"/>
              <a:t> after </a:t>
            </a:r>
          </a:p>
          <a:p>
            <a:r>
              <a:rPr lang="en-US" sz="2600" i="1" dirty="0"/>
              <a:t>4 km of extension.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C39E9-2BC9-0246-AD86-9E22A91074C3}"/>
              </a:ext>
            </a:extLst>
          </p:cNvPr>
          <p:cNvSpPr txBox="1"/>
          <p:nvPr/>
        </p:nvSpPr>
        <p:spPr>
          <a:xfrm>
            <a:off x="7818582" y="5444127"/>
            <a:ext cx="146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55EE5-28AA-0841-9D5A-EA4FA883DE13}"/>
              </a:ext>
            </a:extLst>
          </p:cNvPr>
          <p:cNvSpPr txBox="1"/>
          <p:nvPr/>
        </p:nvSpPr>
        <p:spPr>
          <a:xfrm>
            <a:off x="7804727" y="5827314"/>
            <a:ext cx="104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DUCTILE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C1D59-80B3-8842-9091-FAA90FC17E0B}"/>
              </a:ext>
            </a:extLst>
          </p:cNvPr>
          <p:cNvSpPr txBox="1"/>
          <p:nvPr/>
        </p:nvSpPr>
        <p:spPr>
          <a:xfrm>
            <a:off x="3534451" y="4021758"/>
            <a:ext cx="179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Plastic strain</a:t>
            </a:r>
            <a:r>
              <a:rPr lang="en-US" sz="2000" i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E43D3-9050-194F-90DD-F077403AED4C}"/>
              </a:ext>
            </a:extLst>
          </p:cNvPr>
          <p:cNvSpPr txBox="1"/>
          <p:nvPr/>
        </p:nvSpPr>
        <p:spPr>
          <a:xfrm>
            <a:off x="131062" y="170317"/>
            <a:ext cx="10100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Half-graben growth subjected to surface processes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D9339-7770-9F41-943E-EBE5525C4219}"/>
              </a:ext>
            </a:extLst>
          </p:cNvPr>
          <p:cNvSpPr txBox="1"/>
          <p:nvPr/>
        </p:nvSpPr>
        <p:spPr>
          <a:xfrm>
            <a:off x="3311232" y="6481349"/>
            <a:ext cx="280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Olive et al. </a:t>
            </a:r>
            <a:r>
              <a:rPr lang="en-US" dirty="0"/>
              <a:t>[in prep]</a:t>
            </a:r>
          </a:p>
        </p:txBody>
      </p:sp>
    </p:spTree>
    <p:extLst>
      <p:ext uri="{BB962C8B-B14F-4D97-AF65-F5344CB8AC3E}">
        <p14:creationId xmlns:p14="http://schemas.microsoft.com/office/powerpoint/2010/main" val="28531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2063750"/>
            <a:ext cx="508000" cy="476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4782" y="1096787"/>
            <a:ext cx="2866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• High erodibility</a:t>
            </a:r>
          </a:p>
          <a:p>
            <a:r>
              <a:rPr lang="en-US" sz="2600" dirty="0"/>
              <a:t>• Sedimentation</a:t>
            </a:r>
          </a:p>
        </p:txBody>
      </p:sp>
      <p:pic>
        <p:nvPicPr>
          <p:cNvPr id="4" name="_K1e-6_Sed">
            <a:hlinkClick r:id="" action="ppaction://media"/>
            <a:extLst>
              <a:ext uri="{FF2B5EF4-FFF2-40B4-BE49-F238E27FC236}">
                <a16:creationId xmlns:a16="http://schemas.microsoft.com/office/drawing/2014/main" id="{72AC2D8E-53AC-3240-8FF2-3A7B1F3EC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590" r="10772"/>
          <a:stretch/>
        </p:blipFill>
        <p:spPr>
          <a:xfrm>
            <a:off x="2840180" y="973039"/>
            <a:ext cx="6219470" cy="58572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42EB78-456F-D045-932C-DB86AAE71A81}"/>
              </a:ext>
            </a:extLst>
          </p:cNvPr>
          <p:cNvSpPr/>
          <p:nvPr/>
        </p:nvSpPr>
        <p:spPr>
          <a:xfrm>
            <a:off x="250927" y="1082932"/>
            <a:ext cx="2478418" cy="8925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3335-87FA-7642-BC73-35B7668FD29E}"/>
              </a:ext>
            </a:extLst>
          </p:cNvPr>
          <p:cNvSpPr txBox="1"/>
          <p:nvPr/>
        </p:nvSpPr>
        <p:spPr>
          <a:xfrm>
            <a:off x="209357" y="2125371"/>
            <a:ext cx="303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Stable half-graben.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463B3-9394-6A4F-B13E-A73828018C9A}"/>
              </a:ext>
            </a:extLst>
          </p:cNvPr>
          <p:cNvSpPr txBox="1"/>
          <p:nvPr/>
        </p:nvSpPr>
        <p:spPr>
          <a:xfrm>
            <a:off x="7818582" y="5444127"/>
            <a:ext cx="146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EE8596-6FE5-4645-9BAA-311676D206A5}"/>
              </a:ext>
            </a:extLst>
          </p:cNvPr>
          <p:cNvSpPr txBox="1"/>
          <p:nvPr/>
        </p:nvSpPr>
        <p:spPr>
          <a:xfrm>
            <a:off x="7804727" y="5827314"/>
            <a:ext cx="104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DUCTILE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700C8-407E-8444-AD7A-E6A3BD79097D}"/>
              </a:ext>
            </a:extLst>
          </p:cNvPr>
          <p:cNvSpPr txBox="1"/>
          <p:nvPr/>
        </p:nvSpPr>
        <p:spPr>
          <a:xfrm>
            <a:off x="3534451" y="4021758"/>
            <a:ext cx="179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Plastic strain</a:t>
            </a:r>
            <a:r>
              <a:rPr lang="en-US" sz="2000" i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18090-7CC0-7348-8D0C-F805D8724A27}"/>
              </a:ext>
            </a:extLst>
          </p:cNvPr>
          <p:cNvSpPr txBox="1"/>
          <p:nvPr/>
        </p:nvSpPr>
        <p:spPr>
          <a:xfrm>
            <a:off x="131062" y="170317"/>
            <a:ext cx="10100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Half-graben growth subjected to surface processes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CDA3E-AC97-E54E-B2FE-6F0C7CA88F5F}"/>
              </a:ext>
            </a:extLst>
          </p:cNvPr>
          <p:cNvSpPr txBox="1"/>
          <p:nvPr/>
        </p:nvSpPr>
        <p:spPr>
          <a:xfrm>
            <a:off x="3311232" y="6481349"/>
            <a:ext cx="280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Olive et al. </a:t>
            </a:r>
            <a:r>
              <a:rPr lang="en-US" dirty="0"/>
              <a:t>[in prep]</a:t>
            </a:r>
          </a:p>
        </p:txBody>
      </p:sp>
    </p:spTree>
    <p:extLst>
      <p:ext uri="{BB962C8B-B14F-4D97-AF65-F5344CB8AC3E}">
        <p14:creationId xmlns:p14="http://schemas.microsoft.com/office/powerpoint/2010/main" val="9341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long can a half-graben stay active ?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79C96-A9EF-B543-A0BC-FAAD30A99622}"/>
              </a:ext>
            </a:extLst>
          </p:cNvPr>
          <p:cNvSpPr txBox="1"/>
          <p:nvPr/>
        </p:nvSpPr>
        <p:spPr>
          <a:xfrm>
            <a:off x="2888360" y="2587236"/>
            <a:ext cx="178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sedimentation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1F032-E851-4C46-8D23-E94B6C953806}"/>
              </a:ext>
            </a:extLst>
          </p:cNvPr>
          <p:cNvSpPr txBox="1"/>
          <p:nvPr/>
        </p:nvSpPr>
        <p:spPr>
          <a:xfrm>
            <a:off x="5226764" y="2585250"/>
            <a:ext cx="182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erosion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09929-BC83-F449-8F11-43F8A00518AE}"/>
              </a:ext>
            </a:extLst>
          </p:cNvPr>
          <p:cNvSpPr txBox="1"/>
          <p:nvPr/>
        </p:nvSpPr>
        <p:spPr>
          <a:xfrm>
            <a:off x="3483633" y="1668605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SURFACE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23089-28A1-2E44-9EE5-DE6D46BB0411}"/>
              </a:ext>
            </a:extLst>
          </p:cNvPr>
          <p:cNvSpPr/>
          <p:nvPr/>
        </p:nvSpPr>
        <p:spPr>
          <a:xfrm>
            <a:off x="4127911" y="1668605"/>
            <a:ext cx="1500379" cy="707886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A0CA1A-19C2-6B41-B149-F2704D69F43C}"/>
              </a:ext>
            </a:extLst>
          </p:cNvPr>
          <p:cNvGrpSpPr/>
          <p:nvPr/>
        </p:nvGrpSpPr>
        <p:grpSpPr>
          <a:xfrm rot="5400000">
            <a:off x="5614929" y="2357940"/>
            <a:ext cx="1103332" cy="435753"/>
            <a:chOff x="6457950" y="2052641"/>
            <a:chExt cx="596452" cy="64770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5CAF127-A365-8D44-B05A-A27576943625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DC9268-0B4B-D545-9234-921E41B904A1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52641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4F0C1C-56AB-BC42-A50F-6B94A621AA65}"/>
              </a:ext>
            </a:extLst>
          </p:cNvPr>
          <p:cNvGrpSpPr/>
          <p:nvPr/>
        </p:nvGrpSpPr>
        <p:grpSpPr>
          <a:xfrm rot="5400000" flipV="1">
            <a:off x="2258051" y="2110917"/>
            <a:ext cx="1103332" cy="997805"/>
            <a:chOff x="6457950" y="2071688"/>
            <a:chExt cx="596452" cy="65687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278E4B1-5FEE-E649-939B-200598EA0532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70C54B3-D850-654E-8FAF-FBDD12DF21DD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815EB7-0EF2-6D44-8B50-3724E21D0F7E}"/>
              </a:ext>
            </a:extLst>
          </p:cNvPr>
          <p:cNvGrpSpPr/>
          <p:nvPr/>
        </p:nvGrpSpPr>
        <p:grpSpPr>
          <a:xfrm rot="5400000" flipH="1">
            <a:off x="4651734" y="4225154"/>
            <a:ext cx="1385888" cy="1965280"/>
            <a:chOff x="6457950" y="2071477"/>
            <a:chExt cx="596452" cy="647700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31360ED-C2C2-AE44-9BA3-6CFC13002FA0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9A9E5C8-1A5F-4C4C-8129-4584398B5F58}"/>
                </a:ext>
              </a:extLst>
            </p:cNvPr>
            <p:cNvCxnSpPr>
              <a:cxnSpLocks/>
            </p:cNvCxnSpPr>
            <p:nvPr/>
          </p:nvCxnSpPr>
          <p:spPr>
            <a:xfrm>
              <a:off x="6461326" y="2071477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282659-F348-F840-8C38-667DF34EB23E}"/>
              </a:ext>
            </a:extLst>
          </p:cNvPr>
          <p:cNvGrpSpPr/>
          <p:nvPr/>
        </p:nvGrpSpPr>
        <p:grpSpPr>
          <a:xfrm rot="5400000" flipH="1" flipV="1">
            <a:off x="647858" y="4861725"/>
            <a:ext cx="1454848" cy="607494"/>
            <a:chOff x="6457950" y="2071688"/>
            <a:chExt cx="596452" cy="656871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0980C28-D945-5045-B397-3E5207F5E8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1AC7FD4-8F98-3746-8CB2-04CFD9B088BB}"/>
                </a:ext>
              </a:extLst>
            </p:cNvPr>
            <p:cNvCxnSpPr>
              <a:cxnSpLocks/>
            </p:cNvCxnSpPr>
            <p:nvPr/>
          </p:nvCxnSpPr>
          <p:spPr>
            <a:xfrm>
              <a:off x="6461617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3438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720141-3A35-0743-991A-D0E177BAF21F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6CBCC-F0C4-E04A-83E2-64CB38686E8F}"/>
              </a:ext>
            </a:extLst>
          </p:cNvPr>
          <p:cNvSpPr txBox="1"/>
          <p:nvPr/>
        </p:nvSpPr>
        <p:spPr>
          <a:xfrm>
            <a:off x="1907843" y="2454245"/>
            <a:ext cx="5328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/>
              <a:t>IS IT EASIER TO</a:t>
            </a:r>
            <a:r>
              <a:rPr lang="en-US" sz="3000" dirty="0"/>
              <a:t>: </a:t>
            </a:r>
          </a:p>
          <a:p>
            <a:r>
              <a:rPr lang="en-US" sz="3000" dirty="0"/>
              <a:t>A/ Break a new master fault?</a:t>
            </a:r>
          </a:p>
          <a:p>
            <a:r>
              <a:rPr lang="en-US" sz="3000" dirty="0"/>
              <a:t>B/ Continue slipping</a:t>
            </a:r>
          </a:p>
          <a:p>
            <a:r>
              <a:rPr lang="en-US" sz="3000" dirty="0"/>
              <a:t>     on the existing master fault?</a:t>
            </a:r>
          </a:p>
          <a:p>
            <a:r>
              <a:rPr lang="en-US" sz="3000" b="1" dirty="0"/>
              <a:t>Which requires less energy?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6DE07-2FB5-2844-ACDB-50E02ED12D5C}"/>
              </a:ext>
            </a:extLst>
          </p:cNvPr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long can a half-graben stay active 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38207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585932-4220-264E-91B6-9F48898306E3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838" y="169513"/>
            <a:ext cx="9595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Energetics of normal faulting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keep a normal fault active ?  </a:t>
            </a:r>
            <a:r>
              <a:rPr lang="en-US" sz="2400" dirty="0"/>
              <a:t>[</a:t>
            </a:r>
            <a:r>
              <a:rPr lang="en-US" sz="2400" i="1" dirty="0"/>
              <a:t>Forsyth</a:t>
            </a:r>
            <a:r>
              <a:rPr lang="en-US" sz="2400" dirty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92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keep a normal fault active ?  </a:t>
            </a:r>
            <a:r>
              <a:rPr lang="en-US" sz="2400" dirty="0"/>
              <a:t>[</a:t>
            </a:r>
            <a:r>
              <a:rPr lang="en-US" sz="2400" i="1" dirty="0"/>
              <a:t>Forsyth</a:t>
            </a:r>
            <a:r>
              <a:rPr lang="en-US" sz="2400" dirty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Supply extensional work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04D0B0-7225-824A-A4B5-5D0BF6D9141C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67983-EDEB-DF49-BA22-098E04CAA171}"/>
              </a:ext>
            </a:extLst>
          </p:cNvPr>
          <p:cNvSpPr txBox="1"/>
          <p:nvPr/>
        </p:nvSpPr>
        <p:spPr>
          <a:xfrm>
            <a:off x="121838" y="169513"/>
            <a:ext cx="9595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Energetics of normal faulting</a:t>
            </a:r>
          </a:p>
        </p:txBody>
      </p:sp>
    </p:spTree>
    <p:extLst>
      <p:ext uri="{BB962C8B-B14F-4D97-AF65-F5344CB8AC3E}">
        <p14:creationId xmlns:p14="http://schemas.microsoft.com/office/powerpoint/2010/main" val="500483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keep a normal fault active ?  </a:t>
            </a:r>
            <a:r>
              <a:rPr lang="en-US" sz="2400" dirty="0"/>
              <a:t>[</a:t>
            </a:r>
            <a:r>
              <a:rPr lang="en-US" sz="2400" i="1" dirty="0"/>
              <a:t>Forsyth</a:t>
            </a:r>
            <a:r>
              <a:rPr lang="en-US" sz="2400" dirty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Supply extensional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Overcome frictional resistance on the fault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4B9EF34-3328-9E47-846E-0F7E14CB027C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0583AE-9F2D-CC42-8D89-5BDBB12EA451}"/>
              </a:ext>
            </a:extLst>
          </p:cNvPr>
          <p:cNvSpPr txBox="1"/>
          <p:nvPr/>
        </p:nvSpPr>
        <p:spPr>
          <a:xfrm>
            <a:off x="121838" y="169513"/>
            <a:ext cx="9595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Energetics of normal faulting</a:t>
            </a:r>
          </a:p>
        </p:txBody>
      </p:sp>
    </p:spTree>
    <p:extLst>
      <p:ext uri="{BB962C8B-B14F-4D97-AF65-F5344CB8AC3E}">
        <p14:creationId xmlns:p14="http://schemas.microsoft.com/office/powerpoint/2010/main" val="2729039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keep a normal fault active ?  </a:t>
            </a:r>
            <a:r>
              <a:rPr lang="en-US" sz="2400" dirty="0"/>
              <a:t>[</a:t>
            </a:r>
            <a:r>
              <a:rPr lang="en-US" sz="2400" i="1" dirty="0"/>
              <a:t>Forsyth</a:t>
            </a:r>
            <a:r>
              <a:rPr lang="en-US" sz="2400" dirty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Supply extensional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Overcome frictional resistance on the fault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97273" y="5180240"/>
            <a:ext cx="384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Bend the faulted layer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102127" y="4226998"/>
            <a:ext cx="344448" cy="81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59947E-34FF-2140-91A4-E7C651CE52E3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9BA90-C901-2740-9CC6-E6C07012095B}"/>
              </a:ext>
            </a:extLst>
          </p:cNvPr>
          <p:cNvSpPr txBox="1"/>
          <p:nvPr/>
        </p:nvSpPr>
        <p:spPr>
          <a:xfrm>
            <a:off x="121838" y="169513"/>
            <a:ext cx="9595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Energetics of normal faulting</a:t>
            </a:r>
          </a:p>
        </p:txBody>
      </p:sp>
    </p:spTree>
    <p:extLst>
      <p:ext uri="{BB962C8B-B14F-4D97-AF65-F5344CB8AC3E}">
        <p14:creationId xmlns:p14="http://schemas.microsoft.com/office/powerpoint/2010/main" val="178052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08F083E-3731-E340-AC7D-AE3BB1C7BAA4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6-02-15 at 10.54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r="11443"/>
          <a:stretch/>
        </p:blipFill>
        <p:spPr>
          <a:xfrm>
            <a:off x="0" y="922454"/>
            <a:ext cx="9144000" cy="5952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3790" y="6488668"/>
            <a:ext cx="277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C. </a:t>
            </a:r>
            <a:r>
              <a:rPr lang="en-US" sz="1600" i="1" dirty="0" err="1">
                <a:solidFill>
                  <a:schemeClr val="bg1"/>
                </a:solidFill>
              </a:rPr>
              <a:t>Hormann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1743" y="5723377"/>
            <a:ext cx="1294361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 rot="802227">
            <a:off x="784962" y="2166589"/>
            <a:ext cx="434089" cy="466175"/>
          </a:xfrm>
          <a:prstGeom prst="upArrow">
            <a:avLst>
              <a:gd name="adj1" fmla="val 55556"/>
              <a:gd name="adj2" fmla="val 5000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676" y="5764875"/>
            <a:ext cx="27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6F2"/>
                </a:solidFill>
              </a:rPr>
              <a:t>Lake Tanganyika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7332" y="3336668"/>
            <a:ext cx="12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Lake Kivu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441" y="1910817"/>
            <a:ext cx="647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7842" y="1473594"/>
            <a:ext cx="27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Rwenzori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Mountains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036" y="921319"/>
            <a:ext cx="640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East African Rift, Western Branch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71777" y="2364350"/>
            <a:ext cx="136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6F2"/>
                </a:solidFill>
              </a:rPr>
              <a:t>Lake Edward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5496" y="1804927"/>
            <a:ext cx="138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6F2"/>
                </a:solidFill>
              </a:rPr>
              <a:t>Lake Albert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1704" y="5378610"/>
            <a:ext cx="27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6F2"/>
                </a:solidFill>
              </a:rPr>
              <a:t>20 km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88267" y="4388532"/>
            <a:ext cx="6445581" cy="1847220"/>
            <a:chOff x="3488267" y="4388532"/>
            <a:chExt cx="6445581" cy="1847220"/>
          </a:xfrm>
        </p:grpSpPr>
        <p:pic>
          <p:nvPicPr>
            <p:cNvPr id="3" name="Picture 2" descr="Screen Shot 2016-09-25 at 11.51.5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267" y="4388532"/>
              <a:ext cx="5497315" cy="181082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61408" y="5897198"/>
              <a:ext cx="2772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/>
                <a:t>Delvaux</a:t>
              </a:r>
              <a:r>
                <a:rPr lang="en-US" sz="1600" i="1" dirty="0"/>
                <a:t> </a:t>
              </a:r>
              <a:r>
                <a:rPr lang="en-US" sz="1600" dirty="0"/>
                <a:t>[1991]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07999" y="6776423"/>
            <a:ext cx="3102983" cy="0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42533" y="5897199"/>
            <a:ext cx="2184400" cy="879224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6202" y="138894"/>
            <a:ext cx="94692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Half-</a:t>
            </a:r>
            <a:r>
              <a:rPr lang="en-US" sz="3400" dirty="0" err="1"/>
              <a:t>grabens</a:t>
            </a:r>
            <a:r>
              <a:rPr lang="en-US" sz="3400" dirty="0"/>
              <a:t> as building blocks for </a:t>
            </a:r>
            <a:r>
              <a:rPr lang="en-US" sz="3400" b="1" dirty="0"/>
              <a:t>narrow</a:t>
            </a:r>
            <a:r>
              <a:rPr lang="en-US" sz="3400" dirty="0"/>
              <a:t> rifts</a:t>
            </a:r>
          </a:p>
        </p:txBody>
      </p:sp>
    </p:spTree>
    <p:extLst>
      <p:ext uri="{BB962C8B-B14F-4D97-AF65-F5344CB8AC3E}">
        <p14:creationId xmlns:p14="http://schemas.microsoft.com/office/powerpoint/2010/main" val="3913930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keep a normal fault active ?  </a:t>
            </a:r>
            <a:r>
              <a:rPr lang="en-US" sz="2400" dirty="0"/>
              <a:t>[</a:t>
            </a:r>
            <a:r>
              <a:rPr lang="en-US" sz="2400" i="1" dirty="0"/>
              <a:t>Forsyth</a:t>
            </a:r>
            <a:r>
              <a:rPr lang="en-US" sz="2400" dirty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Supply extensional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Overcome frictional resistance on the fault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97273" y="5180240"/>
            <a:ext cx="384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Bend the faulted layer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29902" y="2904974"/>
            <a:ext cx="689146" cy="5603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02127" y="4226998"/>
            <a:ext cx="344448" cy="81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7805" y="2062004"/>
            <a:ext cx="384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Sustain the growth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of topography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48F968-1B94-E747-A61C-268B7C332284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A2F47-6A00-4845-9AF1-E25D4D7237B7}"/>
              </a:ext>
            </a:extLst>
          </p:cNvPr>
          <p:cNvSpPr txBox="1"/>
          <p:nvPr/>
        </p:nvSpPr>
        <p:spPr>
          <a:xfrm>
            <a:off x="121838" y="169513"/>
            <a:ext cx="9595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Energetics of normal faulting</a:t>
            </a:r>
          </a:p>
        </p:txBody>
      </p:sp>
    </p:spTree>
    <p:extLst>
      <p:ext uri="{BB962C8B-B14F-4D97-AF65-F5344CB8AC3E}">
        <p14:creationId xmlns:p14="http://schemas.microsoft.com/office/powerpoint/2010/main" val="2626739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720141-3A35-0743-991A-D0E177BAF21F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63" y="123019"/>
            <a:ext cx="9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simple force balance model for fault life span</a:t>
            </a:r>
          </a:p>
        </p:txBody>
      </p:sp>
      <p:pic>
        <p:nvPicPr>
          <p:cNvPr id="2" name="Picture 1" descr="Screen Shot 2016-09-25 at 10.0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848"/>
            <a:ext cx="9144000" cy="5780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9434" y="6342480"/>
            <a:ext cx="213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Olive et al.</a:t>
            </a:r>
            <a:r>
              <a:rPr lang="en-US" dirty="0"/>
              <a:t> 2014]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66" y="2167467"/>
            <a:ext cx="4758267" cy="4673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3B109-C500-DD49-99B4-2E0E76FD8A34}"/>
              </a:ext>
            </a:extLst>
          </p:cNvPr>
          <p:cNvSpPr/>
          <p:nvPr/>
        </p:nvSpPr>
        <p:spPr>
          <a:xfrm>
            <a:off x="6367725" y="4977014"/>
            <a:ext cx="2457620" cy="447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08EF1D-8143-5D44-AF70-3F009B8FB217}"/>
              </a:ext>
            </a:extLst>
          </p:cNvPr>
          <p:cNvSpPr/>
          <p:nvPr/>
        </p:nvSpPr>
        <p:spPr>
          <a:xfrm>
            <a:off x="7462550" y="4294281"/>
            <a:ext cx="1513657" cy="903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33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5 at 10.0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848"/>
            <a:ext cx="9144000" cy="5780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834" y="4165601"/>
            <a:ext cx="3526366" cy="1930399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18587" y="5052423"/>
            <a:ext cx="1609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ON /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EFE15-97A6-FB49-9264-EFAA66C3296A}"/>
              </a:ext>
            </a:extLst>
          </p:cNvPr>
          <p:cNvSpPr txBox="1"/>
          <p:nvPr/>
        </p:nvSpPr>
        <p:spPr>
          <a:xfrm>
            <a:off x="7159434" y="6342480"/>
            <a:ext cx="213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Olive et al.</a:t>
            </a:r>
            <a:r>
              <a:rPr lang="en-US" dirty="0"/>
              <a:t> 2014]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07D166-1A53-834E-929E-FAA33EF3C5A5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3F17D-4927-0241-B7FA-7523F1A1D70A}"/>
              </a:ext>
            </a:extLst>
          </p:cNvPr>
          <p:cNvSpPr txBox="1"/>
          <p:nvPr/>
        </p:nvSpPr>
        <p:spPr>
          <a:xfrm>
            <a:off x="94863" y="123019"/>
            <a:ext cx="9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simple force balance model for fault life span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99FD5-78BF-034D-A4C5-C9EF2F11577D}"/>
              </a:ext>
            </a:extLst>
          </p:cNvPr>
          <p:cNvSpPr/>
          <p:nvPr/>
        </p:nvSpPr>
        <p:spPr>
          <a:xfrm>
            <a:off x="4461638" y="4557244"/>
            <a:ext cx="591985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C16C77-C9CE-F240-B023-47132A7F0DE6}"/>
              </a:ext>
            </a:extLst>
          </p:cNvPr>
          <p:cNvSpPr/>
          <p:nvPr/>
        </p:nvSpPr>
        <p:spPr>
          <a:xfrm>
            <a:off x="1045634" y="3522134"/>
            <a:ext cx="3348566" cy="1930399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4001E2-3AAF-544D-A4D0-27C0BB7AA083}"/>
              </a:ext>
            </a:extLst>
          </p:cNvPr>
          <p:cNvSpPr/>
          <p:nvPr/>
        </p:nvSpPr>
        <p:spPr>
          <a:xfrm>
            <a:off x="867834" y="3912670"/>
            <a:ext cx="421951" cy="850053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B9A5C8-6CD3-8D49-86B0-4E855D358CE8}"/>
              </a:ext>
            </a:extLst>
          </p:cNvPr>
          <p:cNvSpPr/>
          <p:nvPr/>
        </p:nvSpPr>
        <p:spPr>
          <a:xfrm>
            <a:off x="943265" y="3804565"/>
            <a:ext cx="421951" cy="247672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CC11AA-6AE7-E24A-A579-BA1A8CE511E5}"/>
              </a:ext>
            </a:extLst>
          </p:cNvPr>
          <p:cNvSpPr/>
          <p:nvPr/>
        </p:nvSpPr>
        <p:spPr>
          <a:xfrm>
            <a:off x="867833" y="3893421"/>
            <a:ext cx="421951" cy="247672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224679-D41E-CA4D-8481-7A7126653879}"/>
              </a:ext>
            </a:extLst>
          </p:cNvPr>
          <p:cNvSpPr/>
          <p:nvPr/>
        </p:nvSpPr>
        <p:spPr>
          <a:xfrm>
            <a:off x="1144614" y="3147997"/>
            <a:ext cx="3172317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A4780-DEB2-1C40-ABA8-FB10E2670F00}"/>
              </a:ext>
            </a:extLst>
          </p:cNvPr>
          <p:cNvSpPr/>
          <p:nvPr/>
        </p:nvSpPr>
        <p:spPr>
          <a:xfrm>
            <a:off x="1399684" y="2879202"/>
            <a:ext cx="2825808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AE3AA-0399-954A-B09B-9491E8AC1F46}"/>
              </a:ext>
            </a:extLst>
          </p:cNvPr>
          <p:cNvSpPr/>
          <p:nvPr/>
        </p:nvSpPr>
        <p:spPr>
          <a:xfrm>
            <a:off x="4142361" y="2695877"/>
            <a:ext cx="245839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AFE5DD-E02F-0E4A-A742-DFE2B2A932E7}"/>
              </a:ext>
            </a:extLst>
          </p:cNvPr>
          <p:cNvSpPr/>
          <p:nvPr/>
        </p:nvSpPr>
        <p:spPr>
          <a:xfrm>
            <a:off x="6367725" y="4977014"/>
            <a:ext cx="2457620" cy="447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8C06A3-AC0F-8148-9A10-485E70776018}"/>
              </a:ext>
            </a:extLst>
          </p:cNvPr>
          <p:cNvSpPr/>
          <p:nvPr/>
        </p:nvSpPr>
        <p:spPr>
          <a:xfrm>
            <a:off x="7462550" y="4294281"/>
            <a:ext cx="1513657" cy="903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EE78C3-BC12-054E-BF26-ACFBAE954CA0}"/>
              </a:ext>
            </a:extLst>
          </p:cNvPr>
          <p:cNvSpPr txBox="1"/>
          <p:nvPr/>
        </p:nvSpPr>
        <p:spPr>
          <a:xfrm>
            <a:off x="997759" y="4064339"/>
            <a:ext cx="337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new master fault forms after a few km of slip </a:t>
            </a:r>
          </a:p>
          <a:p>
            <a:r>
              <a:rPr lang="en-US" sz="2400" dirty="0"/>
              <a:t>on initial master fault. </a:t>
            </a:r>
          </a:p>
        </p:txBody>
      </p:sp>
    </p:spTree>
    <p:extLst>
      <p:ext uri="{BB962C8B-B14F-4D97-AF65-F5344CB8AC3E}">
        <p14:creationId xmlns:p14="http://schemas.microsoft.com/office/powerpoint/2010/main" val="1272888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5 at 10.0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848"/>
            <a:ext cx="9144000" cy="5780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834" y="4165602"/>
            <a:ext cx="3526366" cy="1218870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18587" y="5052423"/>
            <a:ext cx="1609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ON /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EFE15-97A6-FB49-9264-EFAA66C3296A}"/>
              </a:ext>
            </a:extLst>
          </p:cNvPr>
          <p:cNvSpPr txBox="1"/>
          <p:nvPr/>
        </p:nvSpPr>
        <p:spPr>
          <a:xfrm>
            <a:off x="7159434" y="6342480"/>
            <a:ext cx="213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Olive et al.</a:t>
            </a:r>
            <a:r>
              <a:rPr lang="en-US" dirty="0"/>
              <a:t> 2014]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07D166-1A53-834E-929E-FAA33EF3C5A5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3F17D-4927-0241-B7FA-7523F1A1D70A}"/>
              </a:ext>
            </a:extLst>
          </p:cNvPr>
          <p:cNvSpPr txBox="1"/>
          <p:nvPr/>
        </p:nvSpPr>
        <p:spPr>
          <a:xfrm>
            <a:off x="94863" y="123019"/>
            <a:ext cx="9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simple force balance model for fault life span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99FD5-78BF-034D-A4C5-C9EF2F11577D}"/>
              </a:ext>
            </a:extLst>
          </p:cNvPr>
          <p:cNvSpPr/>
          <p:nvPr/>
        </p:nvSpPr>
        <p:spPr>
          <a:xfrm>
            <a:off x="4461638" y="4557244"/>
            <a:ext cx="591985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C16C77-C9CE-F240-B023-47132A7F0DE6}"/>
              </a:ext>
            </a:extLst>
          </p:cNvPr>
          <p:cNvSpPr/>
          <p:nvPr/>
        </p:nvSpPr>
        <p:spPr>
          <a:xfrm>
            <a:off x="1045634" y="3522134"/>
            <a:ext cx="3348566" cy="1930399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4001E2-3AAF-544D-A4D0-27C0BB7AA083}"/>
              </a:ext>
            </a:extLst>
          </p:cNvPr>
          <p:cNvSpPr/>
          <p:nvPr/>
        </p:nvSpPr>
        <p:spPr>
          <a:xfrm>
            <a:off x="867834" y="3912670"/>
            <a:ext cx="421951" cy="850053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B9A5C8-6CD3-8D49-86B0-4E855D358CE8}"/>
              </a:ext>
            </a:extLst>
          </p:cNvPr>
          <p:cNvSpPr/>
          <p:nvPr/>
        </p:nvSpPr>
        <p:spPr>
          <a:xfrm>
            <a:off x="943265" y="3804565"/>
            <a:ext cx="421951" cy="247672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CC11AA-6AE7-E24A-A579-BA1A8CE511E5}"/>
              </a:ext>
            </a:extLst>
          </p:cNvPr>
          <p:cNvSpPr/>
          <p:nvPr/>
        </p:nvSpPr>
        <p:spPr>
          <a:xfrm>
            <a:off x="867833" y="3893421"/>
            <a:ext cx="421951" cy="247672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224679-D41E-CA4D-8481-7A7126653879}"/>
              </a:ext>
            </a:extLst>
          </p:cNvPr>
          <p:cNvSpPr/>
          <p:nvPr/>
        </p:nvSpPr>
        <p:spPr>
          <a:xfrm>
            <a:off x="1144614" y="3147997"/>
            <a:ext cx="3172317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A4780-DEB2-1C40-ABA8-FB10E2670F00}"/>
              </a:ext>
            </a:extLst>
          </p:cNvPr>
          <p:cNvSpPr/>
          <p:nvPr/>
        </p:nvSpPr>
        <p:spPr>
          <a:xfrm>
            <a:off x="1399684" y="2879202"/>
            <a:ext cx="2825808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AE3AA-0399-954A-B09B-9491E8AC1F46}"/>
              </a:ext>
            </a:extLst>
          </p:cNvPr>
          <p:cNvSpPr/>
          <p:nvPr/>
        </p:nvSpPr>
        <p:spPr>
          <a:xfrm>
            <a:off x="4142361" y="2695877"/>
            <a:ext cx="245839" cy="72091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75609F-4166-CE47-B13E-075A099FDD23}"/>
              </a:ext>
            </a:extLst>
          </p:cNvPr>
          <p:cNvSpPr txBox="1"/>
          <p:nvPr/>
        </p:nvSpPr>
        <p:spPr>
          <a:xfrm>
            <a:off x="1099358" y="3997676"/>
            <a:ext cx="328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Normal faults stay </a:t>
            </a:r>
          </a:p>
          <a:p>
            <a:r>
              <a:rPr lang="en-US" sz="2400" dirty="0"/>
              <a:t>active longer (forever?)</a:t>
            </a:r>
          </a:p>
          <a:p>
            <a:r>
              <a:rPr lang="en-US" sz="2400" dirty="0"/>
              <a:t>in thinner upper crust.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CE15BD-6E3E-EF43-83DC-A1DF8DC08AD1}"/>
              </a:ext>
            </a:extLst>
          </p:cNvPr>
          <p:cNvSpPr/>
          <p:nvPr/>
        </p:nvSpPr>
        <p:spPr>
          <a:xfrm>
            <a:off x="6367725" y="4977014"/>
            <a:ext cx="2457620" cy="447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88A5A-F355-DE49-8B70-20DB596FD652}"/>
              </a:ext>
            </a:extLst>
          </p:cNvPr>
          <p:cNvSpPr/>
          <p:nvPr/>
        </p:nvSpPr>
        <p:spPr>
          <a:xfrm>
            <a:off x="7462550" y="4294281"/>
            <a:ext cx="1513657" cy="903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8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5 at 10.0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848"/>
            <a:ext cx="9144000" cy="5780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8587" y="5052423"/>
            <a:ext cx="1609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ON /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61B3E-3BC8-C148-A7CE-6BF5F29A4D1A}"/>
              </a:ext>
            </a:extLst>
          </p:cNvPr>
          <p:cNvSpPr txBox="1"/>
          <p:nvPr/>
        </p:nvSpPr>
        <p:spPr>
          <a:xfrm>
            <a:off x="7159434" y="6342480"/>
            <a:ext cx="213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Olive et al.</a:t>
            </a:r>
            <a:r>
              <a:rPr lang="en-US" dirty="0"/>
              <a:t> 2014]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05832-2AD3-5F4D-ACC7-536E925851B8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0C273-DF46-0C45-A58D-CC7A2CE83500}"/>
              </a:ext>
            </a:extLst>
          </p:cNvPr>
          <p:cNvSpPr txBox="1"/>
          <p:nvPr/>
        </p:nvSpPr>
        <p:spPr>
          <a:xfrm>
            <a:off x="94863" y="123019"/>
            <a:ext cx="9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simple force balance model for fault life span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1DCD25-92D8-D643-9F54-188F568AC161}"/>
              </a:ext>
            </a:extLst>
          </p:cNvPr>
          <p:cNvSpPr/>
          <p:nvPr/>
        </p:nvSpPr>
        <p:spPr>
          <a:xfrm>
            <a:off x="867834" y="4165601"/>
            <a:ext cx="3526366" cy="1944253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8CF4E-E615-BE4F-AC52-D4FAEEEE2C66}"/>
              </a:ext>
            </a:extLst>
          </p:cNvPr>
          <p:cNvSpPr/>
          <p:nvPr/>
        </p:nvSpPr>
        <p:spPr>
          <a:xfrm>
            <a:off x="4461638" y="4557244"/>
            <a:ext cx="591985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994C2A-1899-5F4B-8C23-DC1F597ACB98}"/>
              </a:ext>
            </a:extLst>
          </p:cNvPr>
          <p:cNvSpPr/>
          <p:nvPr/>
        </p:nvSpPr>
        <p:spPr>
          <a:xfrm>
            <a:off x="4446331" y="5531174"/>
            <a:ext cx="591985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53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Conclusions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79C96-A9EF-B543-A0BC-FAAD30A99622}"/>
              </a:ext>
            </a:extLst>
          </p:cNvPr>
          <p:cNvSpPr txBox="1"/>
          <p:nvPr/>
        </p:nvSpPr>
        <p:spPr>
          <a:xfrm>
            <a:off x="2888360" y="2587236"/>
            <a:ext cx="178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sedimentation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1F032-E851-4C46-8D23-E94B6C953806}"/>
              </a:ext>
            </a:extLst>
          </p:cNvPr>
          <p:cNvSpPr txBox="1"/>
          <p:nvPr/>
        </p:nvSpPr>
        <p:spPr>
          <a:xfrm>
            <a:off x="5226764" y="2585250"/>
            <a:ext cx="182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erosion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09929-BC83-F449-8F11-43F8A00518AE}"/>
              </a:ext>
            </a:extLst>
          </p:cNvPr>
          <p:cNvSpPr txBox="1"/>
          <p:nvPr/>
        </p:nvSpPr>
        <p:spPr>
          <a:xfrm>
            <a:off x="3483633" y="1668605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SURFACE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23089-28A1-2E44-9EE5-DE6D46BB0411}"/>
              </a:ext>
            </a:extLst>
          </p:cNvPr>
          <p:cNvSpPr/>
          <p:nvPr/>
        </p:nvSpPr>
        <p:spPr>
          <a:xfrm>
            <a:off x="4127911" y="1668605"/>
            <a:ext cx="1500379" cy="707886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A0CA1A-19C2-6B41-B149-F2704D69F43C}"/>
              </a:ext>
            </a:extLst>
          </p:cNvPr>
          <p:cNvGrpSpPr/>
          <p:nvPr/>
        </p:nvGrpSpPr>
        <p:grpSpPr>
          <a:xfrm rot="5400000">
            <a:off x="5614929" y="2357940"/>
            <a:ext cx="1103332" cy="435753"/>
            <a:chOff x="6457950" y="2052641"/>
            <a:chExt cx="596452" cy="64770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5CAF127-A365-8D44-B05A-A27576943625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DC9268-0B4B-D545-9234-921E41B904A1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52641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4F0C1C-56AB-BC42-A50F-6B94A621AA65}"/>
              </a:ext>
            </a:extLst>
          </p:cNvPr>
          <p:cNvGrpSpPr/>
          <p:nvPr/>
        </p:nvGrpSpPr>
        <p:grpSpPr>
          <a:xfrm rot="5400000" flipV="1">
            <a:off x="2258051" y="2110917"/>
            <a:ext cx="1103332" cy="997805"/>
            <a:chOff x="6457950" y="2071688"/>
            <a:chExt cx="596452" cy="65687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278E4B1-5FEE-E649-939B-200598EA0532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70C54B3-D850-654E-8FAF-FBDD12DF21DD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815EB7-0EF2-6D44-8B50-3724E21D0F7E}"/>
              </a:ext>
            </a:extLst>
          </p:cNvPr>
          <p:cNvGrpSpPr/>
          <p:nvPr/>
        </p:nvGrpSpPr>
        <p:grpSpPr>
          <a:xfrm rot="5400000" flipH="1">
            <a:off x="4651734" y="4225154"/>
            <a:ext cx="1385888" cy="1965280"/>
            <a:chOff x="6457950" y="2071477"/>
            <a:chExt cx="596452" cy="647700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31360ED-C2C2-AE44-9BA3-6CFC13002FA0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9A9E5C8-1A5F-4C4C-8129-4584398B5F58}"/>
                </a:ext>
              </a:extLst>
            </p:cNvPr>
            <p:cNvCxnSpPr>
              <a:cxnSpLocks/>
            </p:cNvCxnSpPr>
            <p:nvPr/>
          </p:nvCxnSpPr>
          <p:spPr>
            <a:xfrm>
              <a:off x="6461326" y="2071477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282659-F348-F840-8C38-667DF34EB23E}"/>
              </a:ext>
            </a:extLst>
          </p:cNvPr>
          <p:cNvGrpSpPr/>
          <p:nvPr/>
        </p:nvGrpSpPr>
        <p:grpSpPr>
          <a:xfrm rot="5400000" flipH="1" flipV="1">
            <a:off x="647858" y="4861725"/>
            <a:ext cx="1454848" cy="607494"/>
            <a:chOff x="6457950" y="2071688"/>
            <a:chExt cx="596452" cy="656871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0980C28-D945-5045-B397-3E5207F5E8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071688"/>
              <a:ext cx="59645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1AC7FD4-8F98-3746-8CB2-04CFD9B088BB}"/>
                </a:ext>
              </a:extLst>
            </p:cNvPr>
            <p:cNvCxnSpPr>
              <a:cxnSpLocks/>
            </p:cNvCxnSpPr>
            <p:nvPr/>
          </p:nvCxnSpPr>
          <p:spPr>
            <a:xfrm>
              <a:off x="6461617" y="2080859"/>
              <a:ext cx="0" cy="6477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6685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Conclusions</a:t>
            </a:r>
            <a:endParaRPr lang="en-US" sz="3600" b="1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F47D8-4485-AB4E-8AA4-EEA4FEB38E15}"/>
              </a:ext>
            </a:extLst>
          </p:cNvPr>
          <p:cNvSpPr txBox="1"/>
          <p:nvPr/>
        </p:nvSpPr>
        <p:spPr>
          <a:xfrm>
            <a:off x="152837" y="1322933"/>
            <a:ext cx="942577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/>
              <a:t>How to form a half-graben</a:t>
            </a:r>
            <a:r>
              <a:rPr lang="en-US" sz="2500" b="1" dirty="0"/>
              <a:t>:</a:t>
            </a:r>
            <a:endParaRPr lang="en-US" sz="2500" dirty="0"/>
          </a:p>
          <a:p>
            <a:r>
              <a:rPr lang="en-US" sz="2500" dirty="0"/>
              <a:t>• </a:t>
            </a:r>
            <a:r>
              <a:rPr lang="en-US" sz="2500" b="1" dirty="0"/>
              <a:t>Master normal fault </a:t>
            </a:r>
            <a:r>
              <a:rPr lang="en-US" sz="2500" dirty="0"/>
              <a:t>breaks at 60º.</a:t>
            </a:r>
          </a:p>
          <a:p>
            <a:r>
              <a:rPr lang="en-US" sz="2500" dirty="0"/>
              <a:t>• </a:t>
            </a:r>
            <a:r>
              <a:rPr lang="en-US" sz="2500" b="1" dirty="0"/>
              <a:t>Slip</a:t>
            </a:r>
            <a:r>
              <a:rPr lang="en-US" sz="2500" dirty="0"/>
              <a:t> on master fault (seismic? aseismic?) induces </a:t>
            </a:r>
            <a:r>
              <a:rPr lang="en-US" sz="2500" b="1" dirty="0"/>
              <a:t>flexure</a:t>
            </a:r>
            <a:r>
              <a:rPr lang="en-US" sz="2500" dirty="0"/>
              <a:t>, </a:t>
            </a:r>
            <a:r>
              <a:rPr lang="en-US" sz="2500" b="1" dirty="0"/>
              <a:t>rotation</a:t>
            </a:r>
            <a:r>
              <a:rPr lang="en-US" sz="2500" dirty="0"/>
              <a:t>.</a:t>
            </a:r>
          </a:p>
          <a:p>
            <a:r>
              <a:rPr lang="en-US" sz="2500" dirty="0"/>
              <a:t>• Flexure rapidly becomes </a:t>
            </a:r>
            <a:r>
              <a:rPr lang="en-US" sz="2500" b="1" dirty="0"/>
              <a:t>inelastic</a:t>
            </a:r>
            <a:r>
              <a:rPr lang="en-US" sz="2500" dirty="0"/>
              <a:t>: damage &amp; secondary faults.</a:t>
            </a:r>
          </a:p>
          <a:p>
            <a:r>
              <a:rPr lang="en-US" sz="2500" dirty="0"/>
              <a:t>• Damage may eventually coalesce to form </a:t>
            </a:r>
            <a:r>
              <a:rPr lang="en-US" sz="2500" b="1" dirty="0"/>
              <a:t>new master fault</a:t>
            </a:r>
          </a:p>
          <a:p>
            <a:r>
              <a:rPr lang="en-US" sz="2500" dirty="0"/>
              <a:t>   (if it doesn’t, we can end up with a core complex!).</a:t>
            </a:r>
          </a:p>
          <a:p>
            <a:endParaRPr lang="en-US" sz="25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BBDF49-88DD-9B45-86C7-0CE16BE7805D}"/>
              </a:ext>
            </a:extLst>
          </p:cNvPr>
          <p:cNvGrpSpPr/>
          <p:nvPr/>
        </p:nvGrpSpPr>
        <p:grpSpPr>
          <a:xfrm>
            <a:off x="2738909" y="4069453"/>
            <a:ext cx="3433526" cy="2498257"/>
            <a:chOff x="3298821" y="2884414"/>
            <a:chExt cx="3357989" cy="2443296"/>
          </a:xfrm>
        </p:grpSpPr>
        <p:pic>
          <p:nvPicPr>
            <p:cNvPr id="7" name="Picture 6" descr="Screen Shot 2016-11-30 at 8.30.20 PM.png">
              <a:extLst>
                <a:ext uri="{FF2B5EF4-FFF2-40B4-BE49-F238E27FC236}">
                  <a16:creationId xmlns:a16="http://schemas.microsoft.com/office/drawing/2014/main" id="{67556728-BE7F-6441-9945-523545A0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20"/>
            <a:stretch/>
          </p:blipFill>
          <p:spPr>
            <a:xfrm>
              <a:off x="3298821" y="2884414"/>
              <a:ext cx="3357989" cy="784424"/>
            </a:xfrm>
            <a:prstGeom prst="rect">
              <a:avLst/>
            </a:prstGeom>
          </p:spPr>
        </p:pic>
        <p:pic>
          <p:nvPicPr>
            <p:cNvPr id="8" name="Picture 7" descr="Screen Shot 2016-11-30 at 8.30.20 PM.png">
              <a:extLst>
                <a:ext uri="{FF2B5EF4-FFF2-40B4-BE49-F238E27FC236}">
                  <a16:creationId xmlns:a16="http://schemas.microsoft.com/office/drawing/2014/main" id="{FE14BBBF-01DD-5F4A-81A5-0813FC561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52"/>
            <a:stretch/>
          </p:blipFill>
          <p:spPr>
            <a:xfrm>
              <a:off x="3298821" y="4397258"/>
              <a:ext cx="3357989" cy="930452"/>
            </a:xfrm>
            <a:prstGeom prst="rect">
              <a:avLst/>
            </a:prstGeom>
          </p:spPr>
        </p:pic>
        <p:pic>
          <p:nvPicPr>
            <p:cNvPr id="9" name="Picture 8" descr="Screen Shot 2016-11-30 at 8.30.20 PM.png">
              <a:extLst>
                <a:ext uri="{FF2B5EF4-FFF2-40B4-BE49-F238E27FC236}">
                  <a16:creationId xmlns:a16="http://schemas.microsoft.com/office/drawing/2014/main" id="{1EE4E7DE-8F11-184E-9B10-E34ED951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16" b="35580"/>
            <a:stretch/>
          </p:blipFill>
          <p:spPr>
            <a:xfrm>
              <a:off x="3298821" y="3668838"/>
              <a:ext cx="3357989" cy="72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195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Conclusions</a:t>
            </a:r>
            <a:endParaRPr lang="en-US" sz="3600" b="1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F47D8-4485-AB4E-8AA4-EEA4FEB38E15}"/>
              </a:ext>
            </a:extLst>
          </p:cNvPr>
          <p:cNvSpPr txBox="1"/>
          <p:nvPr/>
        </p:nvSpPr>
        <p:spPr>
          <a:xfrm>
            <a:off x="152837" y="1322933"/>
            <a:ext cx="94257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/>
              <a:t>How to form a half-graben</a:t>
            </a:r>
            <a:r>
              <a:rPr lang="en-US" sz="2500" b="1" dirty="0"/>
              <a:t>:</a:t>
            </a:r>
            <a:endParaRPr lang="en-US" sz="2500" dirty="0"/>
          </a:p>
          <a:p>
            <a:r>
              <a:rPr lang="en-US" sz="2500" dirty="0"/>
              <a:t>• </a:t>
            </a:r>
            <a:r>
              <a:rPr lang="en-US" sz="2500" b="1" dirty="0"/>
              <a:t>Master normal fault </a:t>
            </a:r>
            <a:r>
              <a:rPr lang="en-US" sz="2500" dirty="0"/>
              <a:t>breaks at 60º.</a:t>
            </a:r>
          </a:p>
          <a:p>
            <a:r>
              <a:rPr lang="en-US" sz="2500" dirty="0"/>
              <a:t>• </a:t>
            </a:r>
            <a:r>
              <a:rPr lang="en-US" sz="2500" b="1" dirty="0"/>
              <a:t>Slip</a:t>
            </a:r>
            <a:r>
              <a:rPr lang="en-US" sz="2500" dirty="0"/>
              <a:t> on master fault (seismic? aseismic?) induces </a:t>
            </a:r>
            <a:r>
              <a:rPr lang="en-US" sz="2500" b="1" dirty="0"/>
              <a:t>flexure</a:t>
            </a:r>
            <a:r>
              <a:rPr lang="en-US" sz="2500" dirty="0"/>
              <a:t>, </a:t>
            </a:r>
            <a:r>
              <a:rPr lang="en-US" sz="2500" b="1" dirty="0"/>
              <a:t>rotation</a:t>
            </a:r>
            <a:r>
              <a:rPr lang="en-US" sz="2500" dirty="0"/>
              <a:t>.</a:t>
            </a:r>
          </a:p>
          <a:p>
            <a:r>
              <a:rPr lang="en-US" sz="2500" dirty="0"/>
              <a:t>• Flexure rapidly becomes </a:t>
            </a:r>
            <a:r>
              <a:rPr lang="en-US" sz="2500" b="1" dirty="0"/>
              <a:t>inelastic</a:t>
            </a:r>
            <a:r>
              <a:rPr lang="en-US" sz="2500" dirty="0"/>
              <a:t>: damage &amp; secondary faults.</a:t>
            </a:r>
          </a:p>
          <a:p>
            <a:r>
              <a:rPr lang="en-US" sz="2500" dirty="0"/>
              <a:t>• Damage may eventually coalesce to form </a:t>
            </a:r>
            <a:r>
              <a:rPr lang="en-US" sz="2500" b="1" dirty="0"/>
              <a:t>new master fault</a:t>
            </a:r>
          </a:p>
          <a:p>
            <a:r>
              <a:rPr lang="en-US" sz="2500" dirty="0"/>
              <a:t>   (if it doesn’t, we can end up with a core complex!).</a:t>
            </a:r>
          </a:p>
          <a:p>
            <a:endParaRPr lang="en-US" sz="2500" b="1" dirty="0"/>
          </a:p>
          <a:p>
            <a:endParaRPr lang="en-US" sz="2500" b="1" dirty="0"/>
          </a:p>
          <a:p>
            <a:r>
              <a:rPr lang="en-US" sz="2500" b="1" u="sng" dirty="0"/>
              <a:t>Half-grabens live longer with</a:t>
            </a:r>
            <a:r>
              <a:rPr lang="en-US" sz="2500" b="1" dirty="0"/>
              <a:t>:</a:t>
            </a:r>
          </a:p>
          <a:p>
            <a:r>
              <a:rPr lang="en-US" sz="2500" dirty="0"/>
              <a:t>• thinner / </a:t>
            </a:r>
            <a:r>
              <a:rPr lang="en-US" sz="2500" b="1" dirty="0"/>
              <a:t>weaker</a:t>
            </a:r>
            <a:r>
              <a:rPr lang="en-US" sz="2500" dirty="0"/>
              <a:t> upper crust, weaker master fault.</a:t>
            </a:r>
          </a:p>
          <a:p>
            <a:r>
              <a:rPr lang="en-US" sz="2500" dirty="0"/>
              <a:t>• active </a:t>
            </a:r>
            <a:r>
              <a:rPr lang="en-US" sz="2500" b="1" dirty="0"/>
              <a:t>surface processes </a:t>
            </a:r>
            <a:r>
              <a:rPr lang="en-US" sz="2500" dirty="0"/>
              <a:t>eroding footwall / filling basin.</a:t>
            </a:r>
          </a:p>
          <a:p>
            <a:r>
              <a:rPr lang="en-US" sz="2500" dirty="0"/>
              <a:t>• weaker ductile </a:t>
            </a:r>
            <a:r>
              <a:rPr lang="en-US" sz="2500" b="1" dirty="0"/>
              <a:t>lower crust</a:t>
            </a:r>
            <a:r>
              <a:rPr lang="en-US" sz="2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040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77A72BB-F2A3-7249-B645-0973430B76E8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512px-Greatbasin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245156"/>
            <a:ext cx="4876801" cy="54483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1734" y="6378130"/>
            <a:ext cx="1171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Wikipedia</a:t>
            </a:r>
          </a:p>
        </p:txBody>
      </p:sp>
      <p:pic>
        <p:nvPicPr>
          <p:cNvPr id="11" name="Picture 10" descr="Screen Shot 2016-02-16 at 1.16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58" y="2075067"/>
            <a:ext cx="3314492" cy="461839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799917" y="4896491"/>
            <a:ext cx="221973" cy="51576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49663" y="6321283"/>
            <a:ext cx="110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USGS</a:t>
            </a:r>
          </a:p>
        </p:txBody>
      </p:sp>
      <p:sp>
        <p:nvSpPr>
          <p:cNvPr id="15" name="Up Arrow 14"/>
          <p:cNvSpPr/>
          <p:nvPr/>
        </p:nvSpPr>
        <p:spPr>
          <a:xfrm rot="4048530">
            <a:off x="7944219" y="2254292"/>
            <a:ext cx="434089" cy="466175"/>
          </a:xfrm>
          <a:prstGeom prst="upArrow">
            <a:avLst>
              <a:gd name="adj1" fmla="val 55556"/>
              <a:gd name="adj2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0070" y="2182660"/>
            <a:ext cx="27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04957" y="4917838"/>
            <a:ext cx="148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10–20 km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62100" y="3644900"/>
            <a:ext cx="3873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86279" y="3771192"/>
            <a:ext cx="1825324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41994" y="3435726"/>
            <a:ext cx="148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km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6202" y="138894"/>
            <a:ext cx="94692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Half-</a:t>
            </a:r>
            <a:r>
              <a:rPr lang="en-US" sz="3400" dirty="0" err="1"/>
              <a:t>grabens</a:t>
            </a:r>
            <a:r>
              <a:rPr lang="en-US" sz="3400" dirty="0"/>
              <a:t> as building blocks for </a:t>
            </a:r>
            <a:r>
              <a:rPr lang="en-US" sz="3400" b="1" dirty="0"/>
              <a:t>wide</a:t>
            </a:r>
            <a:r>
              <a:rPr lang="en-US" sz="3400" dirty="0"/>
              <a:t> rifts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3837" y="1152151"/>
            <a:ext cx="3310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Basin &amp; Range </a:t>
            </a:r>
          </a:p>
          <a:p>
            <a:r>
              <a:rPr lang="en-US" sz="2400" dirty="0"/>
              <a:t>Province (Western US)</a:t>
            </a:r>
          </a:p>
        </p:txBody>
      </p:sp>
    </p:spTree>
    <p:extLst>
      <p:ext uri="{BB962C8B-B14F-4D97-AF65-F5344CB8AC3E}">
        <p14:creationId xmlns:p14="http://schemas.microsoft.com/office/powerpoint/2010/main" val="263788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1AC1E6-4817-BB4A-AB4B-7800BF8A7FC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202" y="138894"/>
            <a:ext cx="94692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Half-</a:t>
            </a:r>
            <a:r>
              <a:rPr lang="en-US" sz="3400" dirty="0" err="1"/>
              <a:t>grabens</a:t>
            </a:r>
            <a:r>
              <a:rPr lang="en-US" sz="3400" dirty="0"/>
              <a:t> as building blocks for </a:t>
            </a:r>
            <a:r>
              <a:rPr lang="en-US" sz="3400" b="1" dirty="0"/>
              <a:t>wide</a:t>
            </a:r>
            <a:r>
              <a:rPr lang="en-US" sz="3400" dirty="0"/>
              <a:t> rifts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489" y="6016602"/>
            <a:ext cx="262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Surpless</a:t>
            </a:r>
            <a:r>
              <a:rPr lang="en-US" i="1" dirty="0"/>
              <a:t> et al. </a:t>
            </a:r>
            <a:r>
              <a:rPr lang="en-US" dirty="0"/>
              <a:t>[2002]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7063" y="922456"/>
            <a:ext cx="338556" cy="376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38813" y="3725981"/>
            <a:ext cx="338556" cy="376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9-25 at 3.1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" y="1587269"/>
            <a:ext cx="9144000" cy="450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Ingredients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4A026A-9165-8341-9518-C6F04AAFE080}"/>
              </a:ext>
            </a:extLst>
          </p:cNvPr>
          <p:cNvSpPr/>
          <p:nvPr/>
        </p:nvSpPr>
        <p:spPr>
          <a:xfrm>
            <a:off x="1630645" y="2435619"/>
            <a:ext cx="2612743" cy="1154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93B315-9456-BE44-8C65-4C13B9D8B1F6}"/>
              </a:ext>
            </a:extLst>
          </p:cNvPr>
          <p:cNvSpPr/>
          <p:nvPr/>
        </p:nvSpPr>
        <p:spPr>
          <a:xfrm>
            <a:off x="1783045" y="2588019"/>
            <a:ext cx="6317968" cy="1002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056AD1-0363-AA47-A106-C238FC8A3FF5}"/>
              </a:ext>
            </a:extLst>
          </p:cNvPr>
          <p:cNvCxnSpPr>
            <a:cxnSpLocks/>
          </p:cNvCxnSpPr>
          <p:nvPr/>
        </p:nvCxnSpPr>
        <p:spPr>
          <a:xfrm>
            <a:off x="2877182" y="3561498"/>
            <a:ext cx="4855026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31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Ingredients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A916BF-C1A6-0D44-9389-795E7329B1DD}"/>
              </a:ext>
            </a:extLst>
          </p:cNvPr>
          <p:cNvSpPr/>
          <p:nvPr/>
        </p:nvSpPr>
        <p:spPr>
          <a:xfrm rot="946394">
            <a:off x="3284132" y="3068528"/>
            <a:ext cx="323064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F59824-5D48-204E-9907-4BE539C220C1}"/>
              </a:ext>
            </a:extLst>
          </p:cNvPr>
          <p:cNvSpPr/>
          <p:nvPr/>
        </p:nvSpPr>
        <p:spPr>
          <a:xfrm>
            <a:off x="3577040" y="3093927"/>
            <a:ext cx="801286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E3390C-359F-D749-8FB2-A0469CF41E89}"/>
              </a:ext>
            </a:extLst>
          </p:cNvPr>
          <p:cNvSpPr/>
          <p:nvPr/>
        </p:nvSpPr>
        <p:spPr>
          <a:xfrm rot="1853477">
            <a:off x="4146702" y="3068527"/>
            <a:ext cx="323064" cy="21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B215D5-8C7D-0744-A902-31846B2E6667}"/>
              </a:ext>
            </a:extLst>
          </p:cNvPr>
          <p:cNvSpPr/>
          <p:nvPr/>
        </p:nvSpPr>
        <p:spPr>
          <a:xfrm rot="910665">
            <a:off x="3745535" y="3160168"/>
            <a:ext cx="555555" cy="27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2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B7A83B-DBEC-FB42-99EA-E51C298591BA}"/>
              </a:ext>
            </a:extLst>
          </p:cNvPr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 half-graben: </a:t>
            </a:r>
            <a:r>
              <a:rPr lang="en-US" sz="3600" b="1" dirty="0"/>
              <a:t>Ingredients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426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133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ketch.pdf">
            <a:extLst>
              <a:ext uri="{FF2B5EF4-FFF2-40B4-BE49-F238E27FC236}">
                <a16:creationId xmlns:a16="http://schemas.microsoft.com/office/drawing/2014/main" id="{4F28CD5E-A9BC-D14F-857F-5654905C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2" y="1457860"/>
            <a:ext cx="8047558" cy="430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79C96-A9EF-B543-A0BC-FAAD30A99622}"/>
              </a:ext>
            </a:extLst>
          </p:cNvPr>
          <p:cNvSpPr txBox="1"/>
          <p:nvPr/>
        </p:nvSpPr>
        <p:spPr>
          <a:xfrm>
            <a:off x="2888360" y="2587236"/>
            <a:ext cx="178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sedimentation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1204-EF47-4346-AEA6-E33F2500A9A0}"/>
              </a:ext>
            </a:extLst>
          </p:cNvPr>
          <p:cNvSpPr txBox="1"/>
          <p:nvPr/>
        </p:nvSpPr>
        <p:spPr>
          <a:xfrm>
            <a:off x="1810865" y="5478574"/>
            <a:ext cx="231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LONG-LIVED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MASTER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1F032-E851-4C46-8D23-E94B6C953806}"/>
              </a:ext>
            </a:extLst>
          </p:cNvPr>
          <p:cNvSpPr txBox="1"/>
          <p:nvPr/>
        </p:nvSpPr>
        <p:spPr>
          <a:xfrm>
            <a:off x="5226764" y="2585250"/>
            <a:ext cx="182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Hek"/>
                <a:cs typeface="Hek"/>
              </a:rPr>
              <a:t>erosion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F6211-EE37-4E4F-B74A-7D4F7213E64D}"/>
              </a:ext>
            </a:extLst>
          </p:cNvPr>
          <p:cNvSpPr txBox="1"/>
          <p:nvPr/>
        </p:nvSpPr>
        <p:spPr>
          <a:xfrm>
            <a:off x="4419190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FOOTWALL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UP-WARPING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4E917-3E45-6047-8E61-89051A582FE0}"/>
              </a:ext>
            </a:extLst>
          </p:cNvPr>
          <p:cNvSpPr/>
          <p:nvPr/>
        </p:nvSpPr>
        <p:spPr>
          <a:xfrm>
            <a:off x="7732208" y="3254770"/>
            <a:ext cx="341401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640A-8231-2A49-B2E6-03DD75757EC6}"/>
              </a:ext>
            </a:extLst>
          </p:cNvPr>
          <p:cNvSpPr txBox="1"/>
          <p:nvPr/>
        </p:nvSpPr>
        <p:spPr>
          <a:xfrm>
            <a:off x="342452" y="3555089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HANGING WALL 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DOWN-WARPING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09929-BC83-F449-8F11-43F8A00518AE}"/>
              </a:ext>
            </a:extLst>
          </p:cNvPr>
          <p:cNvSpPr txBox="1"/>
          <p:nvPr/>
        </p:nvSpPr>
        <p:spPr>
          <a:xfrm>
            <a:off x="3483633" y="1668605"/>
            <a:ext cx="271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k"/>
                <a:cs typeface="Hek"/>
              </a:rPr>
              <a:t>SURFACE</a:t>
            </a:r>
          </a:p>
          <a:p>
            <a:pPr algn="ctr"/>
            <a:r>
              <a:rPr lang="en-US" sz="2000" b="1" dirty="0">
                <a:latin typeface="Hek"/>
                <a:cs typeface="Hek"/>
              </a:rPr>
              <a:t>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23089-28A1-2E44-9EE5-DE6D46BB0411}"/>
              </a:ext>
            </a:extLst>
          </p:cNvPr>
          <p:cNvSpPr/>
          <p:nvPr/>
        </p:nvSpPr>
        <p:spPr>
          <a:xfrm>
            <a:off x="4127911" y="1668605"/>
            <a:ext cx="1500379" cy="707886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DE40F-873D-2749-9D2C-77EF5DF0470B}"/>
              </a:ext>
            </a:extLst>
          </p:cNvPr>
          <p:cNvSpPr/>
          <p:nvPr/>
        </p:nvSpPr>
        <p:spPr>
          <a:xfrm>
            <a:off x="575413" y="3555089"/>
            <a:ext cx="2312947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BDE97-5D5F-134B-A742-E4B9B280FD2A}"/>
              </a:ext>
            </a:extLst>
          </p:cNvPr>
          <p:cNvSpPr/>
          <p:nvPr/>
        </p:nvSpPr>
        <p:spPr>
          <a:xfrm>
            <a:off x="4893866" y="3553103"/>
            <a:ext cx="1776613" cy="707886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CEEF24-A17A-834A-AB0C-050A68F71B99}"/>
              </a:ext>
            </a:extLst>
          </p:cNvPr>
          <p:cNvSpPr/>
          <p:nvPr/>
        </p:nvSpPr>
        <p:spPr>
          <a:xfrm>
            <a:off x="1948487" y="5478574"/>
            <a:ext cx="1992892" cy="707886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B3942-DA6A-1945-9162-FF89FA60BE76}"/>
              </a:ext>
            </a:extLst>
          </p:cNvPr>
          <p:cNvSpPr/>
          <p:nvPr/>
        </p:nvSpPr>
        <p:spPr>
          <a:xfrm>
            <a:off x="1908295" y="6222217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k"/>
                <a:cs typeface="Hek"/>
              </a:rPr>
              <a:t>(seismically active?)</a:t>
            </a:r>
          </a:p>
        </p:txBody>
      </p:sp>
    </p:spTree>
    <p:extLst>
      <p:ext uri="{BB962C8B-B14F-4D97-AF65-F5344CB8AC3E}">
        <p14:creationId xmlns:p14="http://schemas.microsoft.com/office/powerpoint/2010/main" val="3952427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12563</TotalTime>
  <Words>1337</Words>
  <Application>Microsoft Macintosh PowerPoint</Application>
  <PresentationFormat>On-screen Show (4:3)</PresentationFormat>
  <Paragraphs>344</Paragraphs>
  <Slides>47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Hek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Flexural and surficial controls  on normal fault growth</dc:title>
  <dc:creator>Jean-Arthur Olive</dc:creator>
  <cp:lastModifiedBy>Jean-Arthur Olive</cp:lastModifiedBy>
  <cp:revision>1287</cp:revision>
  <dcterms:created xsi:type="dcterms:W3CDTF">2014-05-27T21:07:02Z</dcterms:created>
  <dcterms:modified xsi:type="dcterms:W3CDTF">2018-09-22T16:05:15Z</dcterms:modified>
</cp:coreProperties>
</file>